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handoutMasterIdLst>
    <p:handoutMasterId r:id="rId80"/>
  </p:handoutMasterIdLst>
  <p:sldIdLst>
    <p:sldId id="257" r:id="rId2"/>
    <p:sldId id="256" r:id="rId3"/>
    <p:sldId id="324" r:id="rId4"/>
    <p:sldId id="270" r:id="rId5"/>
    <p:sldId id="271" r:id="rId6"/>
    <p:sldId id="258" r:id="rId7"/>
    <p:sldId id="261" r:id="rId8"/>
    <p:sldId id="275" r:id="rId9"/>
    <p:sldId id="326" r:id="rId10"/>
    <p:sldId id="259" r:id="rId11"/>
    <p:sldId id="260" r:id="rId12"/>
    <p:sldId id="262" r:id="rId13"/>
    <p:sldId id="263" r:id="rId14"/>
    <p:sldId id="264" r:id="rId15"/>
    <p:sldId id="278" r:id="rId16"/>
    <p:sldId id="279" r:id="rId17"/>
    <p:sldId id="280" r:id="rId18"/>
    <p:sldId id="266" r:id="rId19"/>
    <p:sldId id="267" r:id="rId20"/>
    <p:sldId id="268" r:id="rId21"/>
    <p:sldId id="273" r:id="rId22"/>
    <p:sldId id="277" r:id="rId23"/>
    <p:sldId id="319" r:id="rId24"/>
    <p:sldId id="290" r:id="rId25"/>
    <p:sldId id="269" r:id="rId26"/>
    <p:sldId id="282" r:id="rId27"/>
    <p:sldId id="283" r:id="rId28"/>
    <p:sldId id="284" r:id="rId29"/>
    <p:sldId id="285" r:id="rId30"/>
    <p:sldId id="286" r:id="rId31"/>
    <p:sldId id="288" r:id="rId32"/>
    <p:sldId id="289" r:id="rId33"/>
    <p:sldId id="320" r:id="rId34"/>
    <p:sldId id="281" r:id="rId35"/>
    <p:sldId id="287" r:id="rId36"/>
    <p:sldId id="291" r:id="rId37"/>
    <p:sldId id="292" r:id="rId38"/>
    <p:sldId id="293" r:id="rId39"/>
    <p:sldId id="294" r:id="rId40"/>
    <p:sldId id="295" r:id="rId41"/>
    <p:sldId id="296" r:id="rId42"/>
    <p:sldId id="321" r:id="rId43"/>
    <p:sldId id="297" r:id="rId44"/>
    <p:sldId id="306" r:id="rId45"/>
    <p:sldId id="298" r:id="rId46"/>
    <p:sldId id="299" r:id="rId47"/>
    <p:sldId id="300" r:id="rId48"/>
    <p:sldId id="301" r:id="rId49"/>
    <p:sldId id="325" r:id="rId50"/>
    <p:sldId id="302" r:id="rId51"/>
    <p:sldId id="303" r:id="rId52"/>
    <p:sldId id="304" r:id="rId53"/>
    <p:sldId id="305" r:id="rId54"/>
    <p:sldId id="322" r:id="rId55"/>
    <p:sldId id="309" r:id="rId56"/>
    <p:sldId id="310" r:id="rId57"/>
    <p:sldId id="311" r:id="rId58"/>
    <p:sldId id="312" r:id="rId59"/>
    <p:sldId id="313" r:id="rId60"/>
    <p:sldId id="314" r:id="rId61"/>
    <p:sldId id="315" r:id="rId62"/>
    <p:sldId id="316" r:id="rId63"/>
    <p:sldId id="317" r:id="rId64"/>
    <p:sldId id="323" r:id="rId65"/>
    <p:sldId id="308" r:id="rId66"/>
    <p:sldId id="307" r:id="rId67"/>
    <p:sldId id="328" r:id="rId68"/>
    <p:sldId id="327" r:id="rId69"/>
    <p:sldId id="338" r:id="rId70"/>
    <p:sldId id="337" r:id="rId71"/>
    <p:sldId id="330" r:id="rId72"/>
    <p:sldId id="331" r:id="rId73"/>
    <p:sldId id="332" r:id="rId74"/>
    <p:sldId id="329" r:id="rId75"/>
    <p:sldId id="334" r:id="rId76"/>
    <p:sldId id="335" r:id="rId77"/>
    <p:sldId id="336"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29" autoAdjust="0"/>
    <p:restoredTop sz="93309" autoAdjust="0"/>
  </p:normalViewPr>
  <p:slideViewPr>
    <p:cSldViewPr snapToGrid="0">
      <p:cViewPr>
        <p:scale>
          <a:sx n="75" d="100"/>
          <a:sy n="75" d="100"/>
        </p:scale>
        <p:origin x="1152" y="23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62D87E-B48A-49A2-9E0C-E7ECC4F9C460}" type="datetimeFigureOut">
              <a:rPr lang="en-ZA" smtClean="0"/>
              <a:t>2018/10/12</a:t>
            </a:fld>
            <a:endParaRPr lang="en-ZA"/>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28490-DC1E-48CF-ADF1-305D5E605705}" type="slidenum">
              <a:rPr lang="en-ZA" smtClean="0"/>
              <a:t>‹#›</a:t>
            </a:fld>
            <a:endParaRPr lang="en-ZA"/>
          </a:p>
        </p:txBody>
      </p:sp>
    </p:spTree>
    <p:extLst>
      <p:ext uri="{BB962C8B-B14F-4D97-AF65-F5344CB8AC3E}">
        <p14:creationId xmlns:p14="http://schemas.microsoft.com/office/powerpoint/2010/main" val="300318473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F16173-382A-4982-9E2B-F40D2966C602}" type="datetimeFigureOut">
              <a:rPr lang="en-ZA" smtClean="0"/>
              <a:t>2018/10/12</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2160C3-FB65-407A-AFE8-84D073D28B7D}" type="slidenum">
              <a:rPr lang="en-ZA" smtClean="0"/>
              <a:t>‹#›</a:t>
            </a:fld>
            <a:endParaRPr lang="en-ZA"/>
          </a:p>
        </p:txBody>
      </p:sp>
    </p:spTree>
    <p:extLst>
      <p:ext uri="{BB962C8B-B14F-4D97-AF65-F5344CB8AC3E}">
        <p14:creationId xmlns:p14="http://schemas.microsoft.com/office/powerpoint/2010/main" val="2240822365"/>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Header Placeholder 3"/>
          <p:cNvSpPr>
            <a:spLocks noGrp="1"/>
          </p:cNvSpPr>
          <p:nvPr>
            <p:ph type="hdr" sz="quarter" idx="10"/>
          </p:nvPr>
        </p:nvSpPr>
        <p:spPr/>
        <p:txBody>
          <a:bodyPr/>
          <a:lstStyle/>
          <a:p>
            <a:endParaRPr lang="en-ZA"/>
          </a:p>
        </p:txBody>
      </p:sp>
      <p:sp>
        <p:nvSpPr>
          <p:cNvPr id="5" name="Slide Number Placeholder 4"/>
          <p:cNvSpPr>
            <a:spLocks noGrp="1"/>
          </p:cNvSpPr>
          <p:nvPr>
            <p:ph type="sldNum" sz="quarter" idx="11"/>
          </p:nvPr>
        </p:nvSpPr>
        <p:spPr/>
        <p:txBody>
          <a:bodyPr/>
          <a:lstStyle/>
          <a:p>
            <a:fld id="{D52160C3-FB65-407A-AFE8-84D073D28B7D}" type="slidenum">
              <a:rPr lang="en-ZA" smtClean="0"/>
              <a:t>1</a:t>
            </a:fld>
            <a:endParaRPr lang="en-ZA"/>
          </a:p>
        </p:txBody>
      </p:sp>
    </p:spTree>
    <p:extLst>
      <p:ext uri="{BB962C8B-B14F-4D97-AF65-F5344CB8AC3E}">
        <p14:creationId xmlns:p14="http://schemas.microsoft.com/office/powerpoint/2010/main" val="1124561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fld id="{D52160C3-FB65-407A-AFE8-84D073D28B7D}" type="slidenum">
              <a:rPr lang="en-ZA" smtClean="0"/>
              <a:t>2</a:t>
            </a:fld>
            <a:endParaRPr lang="en-ZA"/>
          </a:p>
        </p:txBody>
      </p:sp>
      <p:sp>
        <p:nvSpPr>
          <p:cNvPr id="5" name="Header Placeholder 4"/>
          <p:cNvSpPr>
            <a:spLocks noGrp="1"/>
          </p:cNvSpPr>
          <p:nvPr>
            <p:ph type="hdr" sz="quarter" idx="11"/>
          </p:nvPr>
        </p:nvSpPr>
        <p:spPr/>
        <p:txBody>
          <a:bodyPr/>
          <a:lstStyle/>
          <a:p>
            <a:endParaRPr lang="en-ZA"/>
          </a:p>
        </p:txBody>
      </p:sp>
    </p:spTree>
    <p:extLst>
      <p:ext uri="{BB962C8B-B14F-4D97-AF65-F5344CB8AC3E}">
        <p14:creationId xmlns:p14="http://schemas.microsoft.com/office/powerpoint/2010/main" val="561316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fld id="{D52160C3-FB65-407A-AFE8-84D073D28B7D}" type="slidenum">
              <a:rPr lang="en-ZA" smtClean="0"/>
              <a:t>10</a:t>
            </a:fld>
            <a:endParaRPr lang="en-ZA"/>
          </a:p>
        </p:txBody>
      </p:sp>
      <p:sp>
        <p:nvSpPr>
          <p:cNvPr id="5" name="Header Placeholder 4"/>
          <p:cNvSpPr>
            <a:spLocks noGrp="1"/>
          </p:cNvSpPr>
          <p:nvPr>
            <p:ph type="hdr" sz="quarter" idx="11"/>
          </p:nvPr>
        </p:nvSpPr>
        <p:spPr/>
        <p:txBody>
          <a:bodyPr/>
          <a:lstStyle/>
          <a:p>
            <a:endParaRPr lang="en-ZA"/>
          </a:p>
        </p:txBody>
      </p:sp>
    </p:spTree>
    <p:extLst>
      <p:ext uri="{BB962C8B-B14F-4D97-AF65-F5344CB8AC3E}">
        <p14:creationId xmlns:p14="http://schemas.microsoft.com/office/powerpoint/2010/main" val="3973898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Header Placeholder 3"/>
          <p:cNvSpPr>
            <a:spLocks noGrp="1"/>
          </p:cNvSpPr>
          <p:nvPr>
            <p:ph type="hdr" sz="quarter" idx="10"/>
          </p:nvPr>
        </p:nvSpPr>
        <p:spPr/>
        <p:txBody>
          <a:bodyPr/>
          <a:lstStyle/>
          <a:p>
            <a:endParaRPr lang="en-ZA"/>
          </a:p>
        </p:txBody>
      </p:sp>
      <p:sp>
        <p:nvSpPr>
          <p:cNvPr id="5" name="Slide Number Placeholder 4"/>
          <p:cNvSpPr>
            <a:spLocks noGrp="1"/>
          </p:cNvSpPr>
          <p:nvPr>
            <p:ph type="sldNum" sz="quarter" idx="11"/>
          </p:nvPr>
        </p:nvSpPr>
        <p:spPr/>
        <p:txBody>
          <a:bodyPr/>
          <a:lstStyle/>
          <a:p>
            <a:fld id="{D52160C3-FB65-407A-AFE8-84D073D28B7D}" type="slidenum">
              <a:rPr lang="en-ZA" smtClean="0"/>
              <a:t>25</a:t>
            </a:fld>
            <a:endParaRPr lang="en-ZA"/>
          </a:p>
        </p:txBody>
      </p:sp>
    </p:spTree>
    <p:extLst>
      <p:ext uri="{BB962C8B-B14F-4D97-AF65-F5344CB8AC3E}">
        <p14:creationId xmlns:p14="http://schemas.microsoft.com/office/powerpoint/2010/main" val="4128240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Z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a:p>
        </p:txBody>
      </p:sp>
      <p:sp>
        <p:nvSpPr>
          <p:cNvPr id="4" name="Date Placeholder 3"/>
          <p:cNvSpPr>
            <a:spLocks noGrp="1"/>
          </p:cNvSpPr>
          <p:nvPr>
            <p:ph type="dt" sz="half" idx="10"/>
          </p:nvPr>
        </p:nvSpPr>
        <p:spPr/>
        <p:txBody>
          <a:bodyPr/>
          <a:lstStyle/>
          <a:p>
            <a:fld id="{8F93EC56-0D71-4FFB-BD68-858A2E157525}" type="datetime1">
              <a:rPr lang="en-ZA" smtClean="0"/>
              <a:t>2018/10/12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70739406-B01A-4FB1-972E-3943F7F16DA4}" type="slidenum">
              <a:rPr lang="en-ZA" smtClean="0"/>
              <a:t>‹#›</a:t>
            </a:fld>
            <a:endParaRPr lang="en-ZA"/>
          </a:p>
        </p:txBody>
      </p:sp>
    </p:spTree>
    <p:extLst>
      <p:ext uri="{BB962C8B-B14F-4D97-AF65-F5344CB8AC3E}">
        <p14:creationId xmlns:p14="http://schemas.microsoft.com/office/powerpoint/2010/main" val="59556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324A2FBB-936C-47DD-B189-491E19799E19}" type="datetime1">
              <a:rPr lang="en-ZA" smtClean="0"/>
              <a:t>2018/10/12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70739406-B01A-4FB1-972E-3943F7F16DA4}" type="slidenum">
              <a:rPr lang="en-ZA" smtClean="0"/>
              <a:t>‹#›</a:t>
            </a:fld>
            <a:endParaRPr lang="en-ZA"/>
          </a:p>
        </p:txBody>
      </p:sp>
    </p:spTree>
    <p:extLst>
      <p:ext uri="{BB962C8B-B14F-4D97-AF65-F5344CB8AC3E}">
        <p14:creationId xmlns:p14="http://schemas.microsoft.com/office/powerpoint/2010/main" val="253969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ACE22A6C-64C2-4044-8EC5-6BD148B4B0A8}" type="datetime1">
              <a:rPr lang="en-ZA" smtClean="0"/>
              <a:t>2018/10/12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70739406-B01A-4FB1-972E-3943F7F16DA4}" type="slidenum">
              <a:rPr lang="en-ZA" smtClean="0"/>
              <a:t>‹#›</a:t>
            </a:fld>
            <a:endParaRPr lang="en-ZA"/>
          </a:p>
        </p:txBody>
      </p:sp>
    </p:spTree>
    <p:extLst>
      <p:ext uri="{BB962C8B-B14F-4D97-AF65-F5344CB8AC3E}">
        <p14:creationId xmlns:p14="http://schemas.microsoft.com/office/powerpoint/2010/main" val="2291326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84D5CD45-3314-4DC9-933B-D2DE13B080F9}" type="datetime1">
              <a:rPr lang="en-ZA" smtClean="0"/>
              <a:t>2018/10/12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70739406-B01A-4FB1-972E-3943F7F16DA4}" type="slidenum">
              <a:rPr lang="en-ZA" smtClean="0"/>
              <a:t>‹#›</a:t>
            </a:fld>
            <a:endParaRPr lang="en-ZA"/>
          </a:p>
        </p:txBody>
      </p:sp>
    </p:spTree>
    <p:extLst>
      <p:ext uri="{BB962C8B-B14F-4D97-AF65-F5344CB8AC3E}">
        <p14:creationId xmlns:p14="http://schemas.microsoft.com/office/powerpoint/2010/main" val="2930372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Z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8238F0-7590-4D10-99DD-6EA3C521B79B}" type="datetime1">
              <a:rPr lang="en-ZA" smtClean="0"/>
              <a:t>2018/10/12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70739406-B01A-4FB1-972E-3943F7F16DA4}" type="slidenum">
              <a:rPr lang="en-ZA" smtClean="0"/>
              <a:t>‹#›</a:t>
            </a:fld>
            <a:endParaRPr lang="en-ZA"/>
          </a:p>
        </p:txBody>
      </p:sp>
    </p:spTree>
    <p:extLst>
      <p:ext uri="{BB962C8B-B14F-4D97-AF65-F5344CB8AC3E}">
        <p14:creationId xmlns:p14="http://schemas.microsoft.com/office/powerpoint/2010/main" val="808426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sz="half" idx="10"/>
          </p:nvPr>
        </p:nvSpPr>
        <p:spPr/>
        <p:txBody>
          <a:bodyPr/>
          <a:lstStyle/>
          <a:p>
            <a:fld id="{6811A124-C617-4CEA-8739-C210E74DA7C0}" type="datetime1">
              <a:rPr lang="en-ZA" smtClean="0"/>
              <a:t>2018/10/12</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70739406-B01A-4FB1-972E-3943F7F16DA4}" type="slidenum">
              <a:rPr lang="en-ZA" smtClean="0"/>
              <a:t>‹#›</a:t>
            </a:fld>
            <a:endParaRPr lang="en-ZA"/>
          </a:p>
        </p:txBody>
      </p:sp>
    </p:spTree>
    <p:extLst>
      <p:ext uri="{BB962C8B-B14F-4D97-AF65-F5344CB8AC3E}">
        <p14:creationId xmlns:p14="http://schemas.microsoft.com/office/powerpoint/2010/main" val="467299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Z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sz="half" idx="10"/>
          </p:nvPr>
        </p:nvSpPr>
        <p:spPr/>
        <p:txBody>
          <a:bodyPr/>
          <a:lstStyle/>
          <a:p>
            <a:fld id="{0AB5876D-4F85-45CD-807E-09C85E69FFDB}" type="datetime1">
              <a:rPr lang="en-ZA" smtClean="0"/>
              <a:t>2018/10/12</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70739406-B01A-4FB1-972E-3943F7F16DA4}" type="slidenum">
              <a:rPr lang="en-ZA" smtClean="0"/>
              <a:t>‹#›</a:t>
            </a:fld>
            <a:endParaRPr lang="en-ZA"/>
          </a:p>
        </p:txBody>
      </p:sp>
    </p:spTree>
    <p:extLst>
      <p:ext uri="{BB962C8B-B14F-4D97-AF65-F5344CB8AC3E}">
        <p14:creationId xmlns:p14="http://schemas.microsoft.com/office/powerpoint/2010/main" val="3710807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sz="half" idx="10"/>
          </p:nvPr>
        </p:nvSpPr>
        <p:spPr/>
        <p:txBody>
          <a:bodyPr/>
          <a:lstStyle/>
          <a:p>
            <a:fld id="{717E6792-D1B0-4056-8E28-E833B7744474}" type="datetime1">
              <a:rPr lang="en-ZA" smtClean="0"/>
              <a:t>2018/10/12</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70739406-B01A-4FB1-972E-3943F7F16DA4}" type="slidenum">
              <a:rPr lang="en-ZA" smtClean="0"/>
              <a:t>‹#›</a:t>
            </a:fld>
            <a:endParaRPr lang="en-ZA"/>
          </a:p>
        </p:txBody>
      </p:sp>
    </p:spTree>
    <p:extLst>
      <p:ext uri="{BB962C8B-B14F-4D97-AF65-F5344CB8AC3E}">
        <p14:creationId xmlns:p14="http://schemas.microsoft.com/office/powerpoint/2010/main" val="2198601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E8AF1B-C561-4E1F-9A25-6EDE6F9B4EFB}" type="datetime1">
              <a:rPr lang="en-ZA" smtClean="0"/>
              <a:t>2018/10/12</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70739406-B01A-4FB1-972E-3943F7F16DA4}" type="slidenum">
              <a:rPr lang="en-ZA" smtClean="0"/>
              <a:t>‹#›</a:t>
            </a:fld>
            <a:endParaRPr lang="en-ZA"/>
          </a:p>
        </p:txBody>
      </p:sp>
    </p:spTree>
    <p:extLst>
      <p:ext uri="{BB962C8B-B14F-4D97-AF65-F5344CB8AC3E}">
        <p14:creationId xmlns:p14="http://schemas.microsoft.com/office/powerpoint/2010/main" val="2507930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Z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C94A8A-AB35-41B5-8E92-5E3585F05C71}" type="datetime1">
              <a:rPr lang="en-ZA" smtClean="0"/>
              <a:t>2018/10/12</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70739406-B01A-4FB1-972E-3943F7F16DA4}" type="slidenum">
              <a:rPr lang="en-ZA" smtClean="0"/>
              <a:t>‹#›</a:t>
            </a:fld>
            <a:endParaRPr lang="en-ZA"/>
          </a:p>
        </p:txBody>
      </p:sp>
    </p:spTree>
    <p:extLst>
      <p:ext uri="{BB962C8B-B14F-4D97-AF65-F5344CB8AC3E}">
        <p14:creationId xmlns:p14="http://schemas.microsoft.com/office/powerpoint/2010/main" val="295153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Z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864975-F6AF-4CF9-856B-E5A5D05F358D}" type="datetime1">
              <a:rPr lang="en-ZA" smtClean="0"/>
              <a:t>2018/10/12</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70739406-B01A-4FB1-972E-3943F7F16DA4}" type="slidenum">
              <a:rPr lang="en-ZA" smtClean="0"/>
              <a:t>‹#›</a:t>
            </a:fld>
            <a:endParaRPr lang="en-ZA"/>
          </a:p>
        </p:txBody>
      </p:sp>
    </p:spTree>
    <p:extLst>
      <p:ext uri="{BB962C8B-B14F-4D97-AF65-F5344CB8AC3E}">
        <p14:creationId xmlns:p14="http://schemas.microsoft.com/office/powerpoint/2010/main" val="1674124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Z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4A7B40-4256-4843-89FE-C88C3D9D2E02}" type="datetime1">
              <a:rPr lang="en-ZA" smtClean="0"/>
              <a:t>2018/10/12</a:t>
            </a:fld>
            <a:endParaRPr lang="en-Z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739406-B01A-4FB1-972E-3943F7F16DA4}" type="slidenum">
              <a:rPr lang="en-ZA" smtClean="0"/>
              <a:t>‹#›</a:t>
            </a:fld>
            <a:endParaRPr lang="en-ZA"/>
          </a:p>
        </p:txBody>
      </p:sp>
    </p:spTree>
    <p:extLst>
      <p:ext uri="{BB962C8B-B14F-4D97-AF65-F5344CB8AC3E}">
        <p14:creationId xmlns:p14="http://schemas.microsoft.com/office/powerpoint/2010/main" val="919225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png"/><Relationship Id="rId4" Type="http://schemas.openxmlformats.org/officeDocument/2006/relationships/image" Target="../media/image2.gif"/></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gif"/></Relationships>
</file>

<file path=ppt/slides/_rels/slide1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26.emf"/><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gif"/><Relationship Id="rId5" Type="http://schemas.openxmlformats.org/officeDocument/2006/relationships/image" Target="../media/image27.wmf"/><Relationship Id="rId4" Type="http://schemas.openxmlformats.org/officeDocument/2006/relationships/package" Target="../embeddings/Microsoft_Excel_Worksheet2.xlsx"/></Relationships>
</file>

<file path=ppt/slides/_rels/slide1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29.emf"/><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gif"/></Relationships>
</file>

<file path=ppt/slides/_rels/slide2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7.xml"/><Relationship Id="rId4" Type="http://schemas.openxmlformats.org/officeDocument/2006/relationships/image" Target="../media/image33.emf"/></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gif"/><Relationship Id="rId5" Type="http://schemas.openxmlformats.org/officeDocument/2006/relationships/image" Target="../media/image34.wmf"/><Relationship Id="rId4" Type="http://schemas.openxmlformats.org/officeDocument/2006/relationships/package" Target="../embeddings/Microsoft_Excel_Worksheet3.xlsx"/></Relationships>
</file>

<file path=ppt/slides/_rels/slide2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7.emf"/><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gif"/></Relationships>
</file>

<file path=ppt/slides/_rels/slide2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gif"/></Relationships>
</file>

<file path=ppt/slides/_rels/slide2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gif"/></Relationships>
</file>

<file path=ppt/slides/_rels/slide3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45.emf"/><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gif"/><Relationship Id="rId5" Type="http://schemas.openxmlformats.org/officeDocument/2006/relationships/image" Target="../media/image46.wmf"/><Relationship Id="rId4" Type="http://schemas.openxmlformats.org/officeDocument/2006/relationships/package" Target="../embeddings/Microsoft_Excel_Worksheet4.xlsx"/></Relationships>
</file>

<file path=ppt/slides/_rels/slide3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49.emf"/><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gif"/></Relationships>
</file>

<file path=ppt/slides/_rels/slide3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7.xml"/><Relationship Id="rId4" Type="http://schemas.openxmlformats.org/officeDocument/2006/relationships/image" Target="../media/image56.emf"/></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57.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package" Target="../embeddings/Microsoft_Excel_Worksheet5.xlsx"/><Relationship Id="rId5" Type="http://schemas.openxmlformats.org/officeDocument/2006/relationships/image" Target="../media/image1.png"/><Relationship Id="rId4" Type="http://schemas.openxmlformats.org/officeDocument/2006/relationships/image" Target="../media/image2.gif"/></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gif"/></Relationships>
</file>

<file path=ppt/slides/_rels/slide4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61.emf"/><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62.emf"/><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gif"/><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7.xml"/><Relationship Id="rId4" Type="http://schemas.openxmlformats.org/officeDocument/2006/relationships/image" Target="../media/image69.emf"/></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gif"/><Relationship Id="rId5" Type="http://schemas.openxmlformats.org/officeDocument/2006/relationships/image" Target="../media/image70.wmf"/><Relationship Id="rId4" Type="http://schemas.openxmlformats.org/officeDocument/2006/relationships/package" Target="../embeddings/Microsoft_Excel_Worksheet6.xlsx"/></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84.emf"/><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85.emf"/><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7.xml"/><Relationship Id="rId6" Type="http://schemas.openxmlformats.org/officeDocument/2006/relationships/image" Target="../media/image2.gif"/><Relationship Id="rId5" Type="http://schemas.openxmlformats.org/officeDocument/2006/relationships/image" Target="../media/image1.png"/><Relationship Id="rId4" Type="http://schemas.openxmlformats.org/officeDocument/2006/relationships/image" Target="../media/image88.emf"/></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9.emf"/><Relationship Id="rId1" Type="http://schemas.openxmlformats.org/officeDocument/2006/relationships/slideLayout" Target="../slideLayouts/slideLayout7.xml"/><Relationship Id="rId4" Type="http://schemas.openxmlformats.org/officeDocument/2006/relationships/image" Target="../media/image2.gif"/></Relationships>
</file>

<file path=ppt/slides/_rels/slide69.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gif"/><Relationship Id="rId5" Type="http://schemas.openxmlformats.org/officeDocument/2006/relationships/image" Target="../media/image13.wmf"/><Relationship Id="rId4" Type="http://schemas.openxmlformats.org/officeDocument/2006/relationships/package" Target="../embeddings/Microsoft_Excel_Worksheet1.xlsx"/></Relationships>
</file>

<file path=ppt/slides/_rels/slide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7.xml"/><Relationship Id="rId5" Type="http://schemas.openxmlformats.org/officeDocument/2006/relationships/image" Target="../media/image2.gif"/><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Layout" Target="../slideLayouts/slideLayout7.xml"/><Relationship Id="rId5" Type="http://schemas.openxmlformats.org/officeDocument/2006/relationships/image" Target="../media/image2.gif"/><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8.emf"/><Relationship Id="rId1" Type="http://schemas.openxmlformats.org/officeDocument/2006/relationships/slideLayout" Target="../slideLayouts/slideLayout7.xml"/><Relationship Id="rId4" Type="http://schemas.openxmlformats.org/officeDocument/2006/relationships/image" Target="../media/image2.gif"/></Relationships>
</file>

<file path=ppt/slides/_rels/slide75.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1.emf"/><Relationship Id="rId1" Type="http://schemas.openxmlformats.org/officeDocument/2006/relationships/slideLayout" Target="../slideLayouts/slideLayout7.xml"/><Relationship Id="rId4" Type="http://schemas.openxmlformats.org/officeDocument/2006/relationships/image" Target="../media/image2.gif"/></Relationships>
</file>

<file path=ppt/slides/_rels/slide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gif"/><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1122363"/>
            <a:ext cx="9144000" cy="2387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ZA" b="1" dirty="0" smtClean="0">
              <a:solidFill>
                <a:srgbClr val="002060"/>
              </a:solidFill>
              <a:effectLst>
                <a:outerShdw blurRad="38100" dist="38100" dir="2700000" algn="tl">
                  <a:srgbClr val="000000">
                    <a:alpha val="43137"/>
                  </a:srgbClr>
                </a:outerShdw>
              </a:effectLst>
            </a:endParaRPr>
          </a:p>
          <a:p>
            <a:pPr algn="ctr"/>
            <a:r>
              <a:rPr lang="en-ZA" b="1" dirty="0" smtClean="0">
                <a:solidFill>
                  <a:srgbClr val="002060"/>
                </a:solidFill>
                <a:effectLst>
                  <a:outerShdw blurRad="38100" dist="38100" dir="2700000" algn="tl">
                    <a:srgbClr val="000000">
                      <a:alpha val="43137"/>
                    </a:srgbClr>
                  </a:outerShdw>
                </a:effectLst>
              </a:rPr>
              <a:t>Database Modeling Alphanumeric</a:t>
            </a:r>
            <a:endParaRPr lang="en-ZA" b="1" dirty="0">
              <a:solidFill>
                <a:srgbClr val="002060"/>
              </a:solidFill>
              <a:effectLst>
                <a:outerShdw blurRad="38100" dist="38100" dir="2700000" algn="tl">
                  <a:srgbClr val="000000">
                    <a:alpha val="43137"/>
                  </a:srgbClr>
                </a:outerShdw>
              </a:effectLst>
            </a:endParaRPr>
          </a:p>
        </p:txBody>
      </p:sp>
      <p:sp>
        <p:nvSpPr>
          <p:cNvPr id="3" name="Subtitle 2"/>
          <p:cNvSpPr txBox="1">
            <a:spLocks/>
          </p:cNvSpPr>
          <p:nvPr/>
        </p:nvSpPr>
        <p:spPr>
          <a:xfrm>
            <a:off x="1524000" y="3602038"/>
            <a:ext cx="9144000" cy="1655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ZA" b="1" dirty="0" smtClean="0">
                <a:solidFill>
                  <a:schemeClr val="tx1">
                    <a:lumMod val="65000"/>
                    <a:lumOff val="35000"/>
                  </a:schemeClr>
                </a:solidFill>
                <a:effectLst>
                  <a:outerShdw blurRad="38100" dist="38100" dir="2700000" algn="tl">
                    <a:srgbClr val="000000">
                      <a:alpha val="43137"/>
                    </a:srgbClr>
                  </a:outerShdw>
                </a:effectLst>
              </a:rPr>
              <a:t>11</a:t>
            </a:r>
            <a:r>
              <a:rPr lang="en-ZA" b="1" baseline="30000" dirty="0" smtClean="0">
                <a:solidFill>
                  <a:schemeClr val="tx1">
                    <a:lumMod val="65000"/>
                    <a:lumOff val="35000"/>
                  </a:schemeClr>
                </a:solidFill>
                <a:effectLst>
                  <a:outerShdw blurRad="38100" dist="38100" dir="2700000" algn="tl">
                    <a:srgbClr val="000000">
                      <a:alpha val="43137"/>
                    </a:srgbClr>
                  </a:outerShdw>
                </a:effectLst>
              </a:rPr>
              <a:t>th</a:t>
            </a:r>
            <a:r>
              <a:rPr lang="en-ZA" b="1" dirty="0" smtClean="0">
                <a:solidFill>
                  <a:schemeClr val="tx1">
                    <a:lumMod val="65000"/>
                    <a:lumOff val="35000"/>
                  </a:schemeClr>
                </a:solidFill>
                <a:effectLst>
                  <a:outerShdw blurRad="38100" dist="38100" dir="2700000" algn="tl">
                    <a:srgbClr val="000000">
                      <a:alpha val="43137"/>
                    </a:srgbClr>
                  </a:outerShdw>
                </a:effectLst>
              </a:rPr>
              <a:t> – 12</a:t>
            </a:r>
            <a:r>
              <a:rPr lang="en-ZA" b="1" baseline="30000" dirty="0" smtClean="0">
                <a:solidFill>
                  <a:schemeClr val="tx1">
                    <a:lumMod val="65000"/>
                    <a:lumOff val="35000"/>
                  </a:schemeClr>
                </a:solidFill>
                <a:effectLst>
                  <a:outerShdw blurRad="38100" dist="38100" dir="2700000" algn="tl">
                    <a:srgbClr val="000000">
                      <a:alpha val="43137"/>
                    </a:srgbClr>
                  </a:outerShdw>
                </a:effectLst>
              </a:rPr>
              <a:t>th</a:t>
            </a:r>
            <a:r>
              <a:rPr lang="en-ZA" b="1" dirty="0" smtClean="0">
                <a:solidFill>
                  <a:schemeClr val="tx1">
                    <a:lumMod val="65000"/>
                    <a:lumOff val="35000"/>
                  </a:schemeClr>
                </a:solidFill>
                <a:effectLst>
                  <a:outerShdw blurRad="38100" dist="38100" dir="2700000" algn="tl">
                    <a:srgbClr val="000000">
                      <a:alpha val="43137"/>
                    </a:srgbClr>
                  </a:outerShdw>
                </a:effectLst>
              </a:rPr>
              <a:t> October 2018</a:t>
            </a:r>
            <a:endParaRPr lang="en-ZA" b="1" dirty="0">
              <a:solidFill>
                <a:schemeClr val="tx1">
                  <a:lumMod val="65000"/>
                  <a:lumOff val="35000"/>
                </a:schemeClr>
              </a:solidFill>
              <a:effectLst>
                <a:outerShdw blurRad="38100" dist="38100" dir="2700000" algn="tl">
                  <a:srgbClr val="000000">
                    <a:alpha val="43137"/>
                  </a:srgbClr>
                </a:outerShdw>
              </a:effectLst>
            </a:endParaRP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3590" y="125469"/>
            <a:ext cx="3015700" cy="13040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4" cstate="print">
            <a:extLst>
              <a:ext uri="{28A0092B-C50C-407E-A947-70E740481C1C}">
                <a14:useLocalDpi xmlns:a14="http://schemas.microsoft.com/office/drawing/2010/main" val="0"/>
              </a:ext>
            </a:extLst>
          </a:blip>
          <a:stretch>
            <a:fillRect/>
          </a:stretch>
        </p:blipFill>
        <p:spPr>
          <a:xfrm>
            <a:off x="3866132" y="5949783"/>
            <a:ext cx="3825026" cy="843566"/>
          </a:xfrm>
          <a:prstGeom prst="rect">
            <a:avLst/>
          </a:prstGeom>
        </p:spPr>
      </p:pic>
      <p:sp>
        <p:nvSpPr>
          <p:cNvPr id="6" name="Slide Number Placeholder 5"/>
          <p:cNvSpPr>
            <a:spLocks noGrp="1"/>
          </p:cNvSpPr>
          <p:nvPr>
            <p:ph type="sldNum" sz="quarter" idx="12"/>
          </p:nvPr>
        </p:nvSpPr>
        <p:spPr/>
        <p:txBody>
          <a:bodyPr/>
          <a:lstStyle/>
          <a:p>
            <a:fld id="{70739406-B01A-4FB1-972E-3943F7F16DA4}" type="slidenum">
              <a:rPr lang="en-ZA" smtClean="0"/>
              <a:t>1</a:t>
            </a:fld>
            <a:endParaRPr lang="en-ZA"/>
          </a:p>
        </p:txBody>
      </p:sp>
    </p:spTree>
    <p:extLst>
      <p:ext uri="{BB962C8B-B14F-4D97-AF65-F5344CB8AC3E}">
        <p14:creationId xmlns:p14="http://schemas.microsoft.com/office/powerpoint/2010/main" val="39100902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02490" y="343065"/>
            <a:ext cx="458062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a:t>User Access Management Process Flow</a:t>
            </a:r>
          </a:p>
        </p:txBody>
      </p:sp>
      <p:sp>
        <p:nvSpPr>
          <p:cNvPr id="5" name="TextBox 4"/>
          <p:cNvSpPr txBox="1"/>
          <p:nvPr/>
        </p:nvSpPr>
        <p:spPr>
          <a:xfrm>
            <a:off x="1881554" y="4703885"/>
            <a:ext cx="9144000" cy="2031325"/>
          </a:xfrm>
          <a:prstGeom prst="rect">
            <a:avLst/>
          </a:prstGeom>
          <a:noFill/>
        </p:spPr>
        <p:txBody>
          <a:bodyPr wrap="square" rtlCol="0">
            <a:spAutoFit/>
          </a:bodyPr>
          <a:lstStyle/>
          <a:p>
            <a:pPr marL="285750" indent="-285750" algn="just">
              <a:buFont typeface="Wingdings" panose="05000000000000000000" pitchFamily="2" charset="2"/>
              <a:buChar char="ü"/>
            </a:pPr>
            <a:r>
              <a:rPr lang="en-ZA" dirty="0" smtClean="0"/>
              <a:t>This </a:t>
            </a:r>
            <a:r>
              <a:rPr lang="en-ZA" dirty="0"/>
              <a:t>is the login page for registered user.</a:t>
            </a:r>
          </a:p>
          <a:p>
            <a:pPr marL="285750" indent="-285750" algn="just">
              <a:buFont typeface="Wingdings" panose="05000000000000000000" pitchFamily="2" charset="2"/>
              <a:buChar char="ü"/>
            </a:pPr>
            <a:endParaRPr lang="en-ZA" dirty="0"/>
          </a:p>
          <a:p>
            <a:pPr marL="285750" indent="-285750" algn="just">
              <a:buFont typeface="Wingdings" panose="05000000000000000000" pitchFamily="2" charset="2"/>
              <a:buChar char="ü"/>
            </a:pPr>
            <a:r>
              <a:rPr lang="en-ZA" dirty="0" smtClean="0"/>
              <a:t>By </a:t>
            </a:r>
            <a:r>
              <a:rPr lang="en-ZA" dirty="0"/>
              <a:t>clicking on register any </a:t>
            </a:r>
            <a:r>
              <a:rPr lang="en-ZA" dirty="0" smtClean="0"/>
              <a:t>unregistered </a:t>
            </a:r>
            <a:r>
              <a:rPr lang="en-ZA" dirty="0"/>
              <a:t>users can make the registration and login with the credentials.</a:t>
            </a:r>
          </a:p>
          <a:p>
            <a:pPr marL="285750" indent="-285750" algn="just">
              <a:buFont typeface="Wingdings" panose="05000000000000000000" pitchFamily="2" charset="2"/>
              <a:buChar char="ü"/>
            </a:pPr>
            <a:endParaRPr lang="en-ZA" dirty="0"/>
          </a:p>
          <a:p>
            <a:pPr marL="285750" indent="-285750" algn="just">
              <a:buFont typeface="Wingdings" panose="05000000000000000000" pitchFamily="2" charset="2"/>
              <a:buChar char="ü"/>
            </a:pPr>
            <a:r>
              <a:rPr lang="en-ZA" dirty="0" smtClean="0"/>
              <a:t>By </a:t>
            </a:r>
            <a:r>
              <a:rPr lang="en-ZA" dirty="0"/>
              <a:t>clicking on register link this will lead to account request form page.</a:t>
            </a:r>
          </a:p>
          <a:p>
            <a:r>
              <a:rPr lang="en-ZA" dirty="0" smtClean="0"/>
              <a:t> </a:t>
            </a:r>
            <a:endParaRPr lang="en-ZA" dirty="0"/>
          </a:p>
        </p:txBody>
      </p:sp>
      <p:pic>
        <p:nvPicPr>
          <p:cNvPr id="6" name="Picture 5"/>
          <p:cNvPicPr>
            <a:picLocks noChangeAspect="1"/>
          </p:cNvPicPr>
          <p:nvPr/>
        </p:nvPicPr>
        <p:blipFill>
          <a:blip r:embed="rId3"/>
          <a:stretch>
            <a:fillRect/>
          </a:stretch>
        </p:blipFill>
        <p:spPr>
          <a:xfrm>
            <a:off x="2540838" y="1001550"/>
            <a:ext cx="6223635" cy="3394710"/>
          </a:xfrm>
          <a:prstGeom prst="rect">
            <a:avLst/>
          </a:prstGeom>
        </p:spPr>
      </p:pic>
      <p:pic>
        <p:nvPicPr>
          <p:cNvPr id="7" name="Picture 6"/>
          <p:cNvPicPr/>
          <p:nvPr/>
        </p:nvPicPr>
        <p:blipFill>
          <a:blip r:embed="rId4" cstate="print">
            <a:extLst>
              <a:ext uri="{28A0092B-C50C-407E-A947-70E740481C1C}">
                <a14:useLocalDpi xmlns:a14="http://schemas.microsoft.com/office/drawing/2010/main" val="0"/>
              </a:ext>
            </a:extLst>
          </a:blip>
          <a:stretch>
            <a:fillRect/>
          </a:stretch>
        </p:blipFill>
        <p:spPr>
          <a:xfrm>
            <a:off x="10002982" y="118052"/>
            <a:ext cx="2189018" cy="389948"/>
          </a:xfrm>
          <a:prstGeom prst="rect">
            <a:avLst/>
          </a:prstGeom>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70739406-B01A-4FB1-972E-3943F7F16DA4}" type="slidenum">
              <a:rPr lang="en-ZA" smtClean="0"/>
              <a:t>10</a:t>
            </a:fld>
            <a:endParaRPr lang="en-ZA"/>
          </a:p>
        </p:txBody>
      </p:sp>
      <p:pic>
        <p:nvPicPr>
          <p:cNvPr id="4" name="Picture 3"/>
          <p:cNvPicPr>
            <a:picLocks noChangeAspect="1"/>
          </p:cNvPicPr>
          <p:nvPr/>
        </p:nvPicPr>
        <p:blipFill>
          <a:blip r:embed="rId6"/>
          <a:stretch>
            <a:fillRect/>
          </a:stretch>
        </p:blipFill>
        <p:spPr>
          <a:xfrm>
            <a:off x="2525120" y="970067"/>
            <a:ext cx="6255068" cy="3426143"/>
          </a:xfrm>
          <a:prstGeom prst="rect">
            <a:avLst/>
          </a:prstGeom>
        </p:spPr>
      </p:pic>
    </p:spTree>
    <p:extLst>
      <p:ext uri="{BB962C8B-B14F-4D97-AF65-F5344CB8AC3E}">
        <p14:creationId xmlns:p14="http://schemas.microsoft.com/office/powerpoint/2010/main" val="15234066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0778" y="5328138"/>
            <a:ext cx="10208968" cy="1200329"/>
          </a:xfrm>
          <a:prstGeom prst="rect">
            <a:avLst/>
          </a:prstGeom>
          <a:noFill/>
        </p:spPr>
        <p:txBody>
          <a:bodyPr wrap="square" rtlCol="0">
            <a:spAutoFit/>
          </a:bodyPr>
          <a:lstStyle/>
          <a:p>
            <a:pPr marL="285750" indent="-285750" algn="just">
              <a:buFont typeface="Wingdings" panose="05000000000000000000" pitchFamily="2" charset="2"/>
              <a:buChar char="ü"/>
            </a:pPr>
            <a:r>
              <a:rPr lang="en-ZA" dirty="0" smtClean="0"/>
              <a:t>In </a:t>
            </a:r>
            <a:r>
              <a:rPr lang="en-ZA" dirty="0"/>
              <a:t>the account request form choose your role and enter requested details and click on register</a:t>
            </a:r>
          </a:p>
          <a:p>
            <a:pPr marL="285750" indent="-285750" algn="just">
              <a:buFont typeface="Wingdings" panose="05000000000000000000" pitchFamily="2" charset="2"/>
              <a:buChar char="ü"/>
            </a:pPr>
            <a:endParaRPr lang="en-ZA" dirty="0"/>
          </a:p>
          <a:p>
            <a:pPr marL="285750" indent="-285750" algn="just">
              <a:buFont typeface="Wingdings" panose="05000000000000000000" pitchFamily="2" charset="2"/>
              <a:buChar char="ü"/>
            </a:pPr>
            <a:r>
              <a:rPr lang="en-ZA" dirty="0" smtClean="0"/>
              <a:t>The </a:t>
            </a:r>
            <a:r>
              <a:rPr lang="en-ZA" dirty="0"/>
              <a:t>system validates the information you provided, then confirms the registration and sends a confirmation mail.</a:t>
            </a:r>
          </a:p>
        </p:txBody>
      </p:sp>
      <p:sp>
        <p:nvSpPr>
          <p:cNvPr id="6" name="TextBox 5"/>
          <p:cNvSpPr txBox="1"/>
          <p:nvPr/>
        </p:nvSpPr>
        <p:spPr>
          <a:xfrm>
            <a:off x="3502490" y="343065"/>
            <a:ext cx="458062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a:t>User Access Management Process Flow</a:t>
            </a: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13" y="0"/>
            <a:ext cx="2114551" cy="71239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1411432" y="1108462"/>
            <a:ext cx="9369136" cy="3895592"/>
          </a:xfrm>
          <a:prstGeom prst="rect">
            <a:avLst/>
          </a:prstGeom>
        </p:spPr>
      </p:pic>
      <p:sp>
        <p:nvSpPr>
          <p:cNvPr id="3" name="Slide Number Placeholder 2"/>
          <p:cNvSpPr>
            <a:spLocks noGrp="1"/>
          </p:cNvSpPr>
          <p:nvPr>
            <p:ph type="sldNum" sz="quarter" idx="12"/>
          </p:nvPr>
        </p:nvSpPr>
        <p:spPr/>
        <p:txBody>
          <a:bodyPr/>
          <a:lstStyle/>
          <a:p>
            <a:fld id="{70739406-B01A-4FB1-972E-3943F7F16DA4}" type="slidenum">
              <a:rPr lang="en-ZA" smtClean="0"/>
              <a:t>11</a:t>
            </a:fld>
            <a:endParaRPr lang="en-ZA"/>
          </a:p>
        </p:txBody>
      </p:sp>
    </p:spTree>
    <p:extLst>
      <p:ext uri="{BB962C8B-B14F-4D97-AF65-F5344CB8AC3E}">
        <p14:creationId xmlns:p14="http://schemas.microsoft.com/office/powerpoint/2010/main" val="7955792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23119" y="624341"/>
            <a:ext cx="7793182" cy="3039341"/>
          </a:xfrm>
          <a:prstGeom prst="rect">
            <a:avLst/>
          </a:prstGeom>
        </p:spPr>
      </p:pic>
      <p:sp>
        <p:nvSpPr>
          <p:cNvPr id="3" name="TextBox 2"/>
          <p:cNvSpPr txBox="1"/>
          <p:nvPr/>
        </p:nvSpPr>
        <p:spPr>
          <a:xfrm>
            <a:off x="1266092" y="3851030"/>
            <a:ext cx="9952892" cy="2862322"/>
          </a:xfrm>
          <a:prstGeom prst="rect">
            <a:avLst/>
          </a:prstGeom>
          <a:noFill/>
        </p:spPr>
        <p:txBody>
          <a:bodyPr wrap="square" rtlCol="0">
            <a:spAutoFit/>
          </a:bodyPr>
          <a:lstStyle/>
          <a:p>
            <a:pPr marL="285750" indent="-285750" algn="just">
              <a:buFont typeface="Wingdings" panose="05000000000000000000" pitchFamily="2" charset="2"/>
              <a:buChar char="ü"/>
            </a:pPr>
            <a:r>
              <a:rPr lang="en-ZA" dirty="0" smtClean="0"/>
              <a:t>When </a:t>
            </a:r>
            <a:r>
              <a:rPr lang="en-ZA" dirty="0"/>
              <a:t>internal user inputs correct username and the incorrect password</a:t>
            </a:r>
          </a:p>
          <a:p>
            <a:pPr marL="285750" indent="-285750" algn="just">
              <a:buFont typeface="Wingdings" panose="05000000000000000000" pitchFamily="2" charset="2"/>
              <a:buChar char="ü"/>
            </a:pPr>
            <a:endParaRPr lang="en-ZA" dirty="0"/>
          </a:p>
          <a:p>
            <a:pPr marL="285750" indent="-285750" algn="just">
              <a:buFont typeface="Wingdings" panose="05000000000000000000" pitchFamily="2" charset="2"/>
              <a:buChar char="ü"/>
            </a:pPr>
            <a:r>
              <a:rPr lang="en-ZA" dirty="0" smtClean="0"/>
              <a:t>The </a:t>
            </a:r>
            <a:r>
              <a:rPr lang="en-ZA" dirty="0"/>
              <a:t>system shows the error of invalid username or password then user can click on forgot password button.</a:t>
            </a:r>
          </a:p>
          <a:p>
            <a:pPr marL="285750" indent="-285750" algn="just">
              <a:buFont typeface="Wingdings" panose="05000000000000000000" pitchFamily="2" charset="2"/>
              <a:buChar char="ü"/>
            </a:pPr>
            <a:endParaRPr lang="en-ZA" dirty="0"/>
          </a:p>
          <a:p>
            <a:pPr marL="285750" indent="-285750" algn="just">
              <a:buFont typeface="Wingdings" panose="05000000000000000000" pitchFamily="2" charset="2"/>
              <a:buChar char="ü"/>
            </a:pPr>
            <a:r>
              <a:rPr lang="en-ZA" dirty="0" smtClean="0"/>
              <a:t>System </a:t>
            </a:r>
            <a:r>
              <a:rPr lang="en-ZA" dirty="0"/>
              <a:t>displays the page where user needs to answer the security questions they had set during account creation.</a:t>
            </a:r>
          </a:p>
          <a:p>
            <a:pPr marL="285750" indent="-285750" algn="just">
              <a:buFont typeface="Wingdings" panose="05000000000000000000" pitchFamily="2" charset="2"/>
              <a:buChar char="ü"/>
            </a:pPr>
            <a:endParaRPr lang="en-ZA" dirty="0"/>
          </a:p>
          <a:p>
            <a:pPr marL="285750" indent="-285750" algn="just">
              <a:buFont typeface="Wingdings" panose="05000000000000000000" pitchFamily="2" charset="2"/>
              <a:buChar char="ü"/>
            </a:pPr>
            <a:r>
              <a:rPr lang="en-ZA" dirty="0" smtClean="0"/>
              <a:t>User </a:t>
            </a:r>
            <a:r>
              <a:rPr lang="en-ZA" dirty="0"/>
              <a:t>answers the said questions and clicks on submit and user now successfully reset the new password.</a:t>
            </a:r>
          </a:p>
        </p:txBody>
      </p:sp>
      <p:sp>
        <p:nvSpPr>
          <p:cNvPr id="4" name="TextBox 3"/>
          <p:cNvSpPr txBox="1"/>
          <p:nvPr/>
        </p:nvSpPr>
        <p:spPr>
          <a:xfrm>
            <a:off x="3502490" y="68260"/>
            <a:ext cx="458062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a:t>User Access Management Process Flow</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4" y="0"/>
            <a:ext cx="1473778" cy="63730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70739406-B01A-4FB1-972E-3943F7F16DA4}" type="slidenum">
              <a:rPr lang="en-ZA" smtClean="0"/>
              <a:t>12</a:t>
            </a:fld>
            <a:endParaRPr lang="en-ZA"/>
          </a:p>
        </p:txBody>
      </p:sp>
    </p:spTree>
    <p:extLst>
      <p:ext uri="{BB962C8B-B14F-4D97-AF65-F5344CB8AC3E}">
        <p14:creationId xmlns:p14="http://schemas.microsoft.com/office/powerpoint/2010/main" val="42788423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22706" y="705574"/>
            <a:ext cx="6926676" cy="2904363"/>
          </a:xfrm>
          <a:prstGeom prst="rect">
            <a:avLst/>
          </a:prstGeom>
        </p:spPr>
      </p:pic>
      <p:sp>
        <p:nvSpPr>
          <p:cNvPr id="3" name="TextBox 2"/>
          <p:cNvSpPr txBox="1"/>
          <p:nvPr/>
        </p:nvSpPr>
        <p:spPr>
          <a:xfrm>
            <a:off x="1081454" y="3947746"/>
            <a:ext cx="9434146" cy="646331"/>
          </a:xfrm>
          <a:prstGeom prst="rect">
            <a:avLst/>
          </a:prstGeom>
          <a:noFill/>
        </p:spPr>
        <p:txBody>
          <a:bodyPr wrap="square" rtlCol="0">
            <a:spAutoFit/>
          </a:bodyPr>
          <a:lstStyle/>
          <a:p>
            <a:pPr marL="285750" indent="-285750">
              <a:buFont typeface="Wingdings" panose="05000000000000000000" pitchFamily="2" charset="2"/>
              <a:buChar char="ü"/>
            </a:pPr>
            <a:r>
              <a:rPr lang="en-ZA" dirty="0" smtClean="0"/>
              <a:t>Successful </a:t>
            </a:r>
            <a:r>
              <a:rPr lang="en-ZA" dirty="0"/>
              <a:t>registered user can able to login to the application by providing there credentials.</a:t>
            </a:r>
          </a:p>
          <a:p>
            <a:pPr marL="285750" indent="-285750">
              <a:buFont typeface="Wingdings" panose="05000000000000000000" pitchFamily="2" charset="2"/>
              <a:buChar char="ü"/>
            </a:pPr>
            <a:endParaRPr lang="en-ZA" dirty="0" smtClean="0"/>
          </a:p>
        </p:txBody>
      </p:sp>
      <p:sp>
        <p:nvSpPr>
          <p:cNvPr id="6" name="TextBox 5"/>
          <p:cNvSpPr txBox="1"/>
          <p:nvPr/>
        </p:nvSpPr>
        <p:spPr>
          <a:xfrm>
            <a:off x="3502490" y="68260"/>
            <a:ext cx="458062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a:t>User Access Management Process Flow</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1879601" cy="8128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70739406-B01A-4FB1-972E-3943F7F16DA4}" type="slidenum">
              <a:rPr lang="en-ZA" smtClean="0"/>
              <a:t>13</a:t>
            </a:fld>
            <a:endParaRPr lang="en-ZA"/>
          </a:p>
        </p:txBody>
      </p:sp>
    </p:spTree>
    <p:extLst>
      <p:ext uri="{BB962C8B-B14F-4D97-AF65-F5344CB8AC3E}">
        <p14:creationId xmlns:p14="http://schemas.microsoft.com/office/powerpoint/2010/main" val="34952811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93352" y="5935518"/>
            <a:ext cx="10867293" cy="646331"/>
          </a:xfrm>
          <a:prstGeom prst="rect">
            <a:avLst/>
          </a:prstGeom>
          <a:noFill/>
        </p:spPr>
        <p:txBody>
          <a:bodyPr wrap="square" rtlCol="0">
            <a:spAutoFit/>
          </a:bodyPr>
          <a:lstStyle/>
          <a:p>
            <a:pPr marL="285750" indent="-285750">
              <a:buFont typeface="Wingdings" panose="05000000000000000000" pitchFamily="2" charset="2"/>
              <a:buChar char="ü"/>
            </a:pPr>
            <a:r>
              <a:rPr lang="en-ZA" dirty="0"/>
              <a:t>once successful login the user can access the relevant home page and perform the necessary operations accordingly. </a:t>
            </a:r>
          </a:p>
        </p:txBody>
      </p:sp>
      <p:sp>
        <p:nvSpPr>
          <p:cNvPr id="5" name="TextBox 4"/>
          <p:cNvSpPr txBox="1"/>
          <p:nvPr/>
        </p:nvSpPr>
        <p:spPr>
          <a:xfrm>
            <a:off x="3502490" y="77496"/>
            <a:ext cx="458062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a:t>User Access Management Process Flow</a:t>
            </a:r>
          </a:p>
        </p:txBody>
      </p:sp>
      <p:pic>
        <p:nvPicPr>
          <p:cNvPr id="6" name="Picture 5"/>
          <p:cNvPicPr>
            <a:picLocks noChangeAspect="1"/>
          </p:cNvPicPr>
          <p:nvPr/>
        </p:nvPicPr>
        <p:blipFill>
          <a:blip r:embed="rId2"/>
          <a:stretch>
            <a:fillRect/>
          </a:stretch>
        </p:blipFill>
        <p:spPr>
          <a:xfrm>
            <a:off x="2557222" y="834560"/>
            <a:ext cx="7077555" cy="2103945"/>
          </a:xfrm>
          <a:prstGeom prst="rect">
            <a:avLst/>
          </a:prstGeom>
        </p:spPr>
      </p:pic>
      <p:pic>
        <p:nvPicPr>
          <p:cNvPr id="7" name="Picture 6"/>
          <p:cNvPicPr>
            <a:picLocks noChangeAspect="1"/>
          </p:cNvPicPr>
          <p:nvPr/>
        </p:nvPicPr>
        <p:blipFill>
          <a:blip r:embed="rId3"/>
          <a:stretch>
            <a:fillRect/>
          </a:stretch>
        </p:blipFill>
        <p:spPr>
          <a:xfrm>
            <a:off x="554181" y="3381652"/>
            <a:ext cx="11083636" cy="2444709"/>
          </a:xfrm>
          <a:prstGeom prst="rect">
            <a:avLst/>
          </a:prstGeom>
        </p:spPr>
      </p:pic>
      <p:pic>
        <p:nvPicPr>
          <p:cNvPr id="8" name="Picture 7"/>
          <p:cNvPicPr/>
          <p:nvPr/>
        </p:nvPicPr>
        <p:blipFill>
          <a:blip r:embed="rId4"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14" y="1"/>
            <a:ext cx="1153392" cy="49876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70739406-B01A-4FB1-972E-3943F7F16DA4}" type="slidenum">
              <a:rPr lang="en-ZA" smtClean="0"/>
              <a:t>14</a:t>
            </a:fld>
            <a:endParaRPr lang="en-ZA"/>
          </a:p>
        </p:txBody>
      </p:sp>
    </p:spTree>
    <p:extLst>
      <p:ext uri="{BB962C8B-B14F-4D97-AF65-F5344CB8AC3E}">
        <p14:creationId xmlns:p14="http://schemas.microsoft.com/office/powerpoint/2010/main" val="25587778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2267" y="54646"/>
            <a:ext cx="11127467" cy="6748709"/>
          </a:xfrm>
          <a:prstGeom prst="rect">
            <a:avLst/>
          </a:prstGeom>
        </p:spPr>
      </p:pic>
      <p:pic>
        <p:nvPicPr>
          <p:cNvPr id="3" name="Picture 2"/>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4"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1214005" cy="5249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502491" y="68260"/>
            <a:ext cx="2990674"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a:t>User Access Management </a:t>
            </a:r>
          </a:p>
        </p:txBody>
      </p:sp>
      <p:sp>
        <p:nvSpPr>
          <p:cNvPr id="7" name="Slide Number Placeholder 6"/>
          <p:cNvSpPr>
            <a:spLocks noGrp="1"/>
          </p:cNvSpPr>
          <p:nvPr>
            <p:ph type="sldNum" sz="quarter" idx="12"/>
          </p:nvPr>
        </p:nvSpPr>
        <p:spPr/>
        <p:txBody>
          <a:bodyPr/>
          <a:lstStyle/>
          <a:p>
            <a:fld id="{70739406-B01A-4FB1-972E-3943F7F16DA4}" type="slidenum">
              <a:rPr lang="en-ZA" smtClean="0"/>
              <a:t>15</a:t>
            </a:fld>
            <a:endParaRPr lang="en-ZA"/>
          </a:p>
        </p:txBody>
      </p:sp>
    </p:spTree>
    <p:extLst>
      <p:ext uri="{BB962C8B-B14F-4D97-AF65-F5344CB8AC3E}">
        <p14:creationId xmlns:p14="http://schemas.microsoft.com/office/powerpoint/2010/main" val="34035738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00256" y="2482420"/>
            <a:ext cx="11391486" cy="1893159"/>
          </a:xfrm>
          <a:prstGeom prst="rect">
            <a:avLst/>
          </a:prstGeom>
        </p:spPr>
      </p:pic>
      <p:sp>
        <p:nvSpPr>
          <p:cNvPr id="3" name="TextBox 2"/>
          <p:cNvSpPr txBox="1"/>
          <p:nvPr/>
        </p:nvSpPr>
        <p:spPr>
          <a:xfrm>
            <a:off x="3389746" y="560717"/>
            <a:ext cx="5883564"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User Access Database Tables with Primary and Foreign Key</a:t>
            </a:r>
            <a:endParaRPr lang="en-ZA" dirty="0"/>
          </a:p>
        </p:txBody>
      </p:sp>
      <p:graphicFrame>
        <p:nvGraphicFramePr>
          <p:cNvPr id="4" name="Object 3"/>
          <p:cNvGraphicFramePr>
            <a:graphicFrameLocks noChangeAspect="1"/>
          </p:cNvGraphicFramePr>
          <p:nvPr>
            <p:extLst>
              <p:ext uri="{D42A27DB-BD31-4B8C-83A1-F6EECF244321}">
                <p14:modId xmlns:p14="http://schemas.microsoft.com/office/powerpoint/2010/main" val="956300486"/>
              </p:ext>
            </p:extLst>
          </p:nvPr>
        </p:nvGraphicFramePr>
        <p:xfrm>
          <a:off x="5426365" y="4740853"/>
          <a:ext cx="914400" cy="792163"/>
        </p:xfrm>
        <a:graphic>
          <a:graphicData uri="http://schemas.openxmlformats.org/presentationml/2006/ole">
            <mc:AlternateContent xmlns:mc="http://schemas.openxmlformats.org/markup-compatibility/2006">
              <mc:Choice xmlns:v="urn:schemas-microsoft-com:vml" Requires="v">
                <p:oleObj spid="_x0000_s3268" name="Worksheet" showAsIcon="1" r:id="rId4" imgW="914400" imgH="792360" progId="Excel.Sheet.12">
                  <p:embed/>
                </p:oleObj>
              </mc:Choice>
              <mc:Fallback>
                <p:oleObj name="Worksheet" showAsIcon="1" r:id="rId4" imgW="914400" imgH="792360" progId="Excel.Sheet.12">
                  <p:embed/>
                  <p:pic>
                    <p:nvPicPr>
                      <p:cNvPr id="0" name=""/>
                      <p:cNvPicPr/>
                      <p:nvPr/>
                    </p:nvPicPr>
                    <p:blipFill>
                      <a:blip r:embed="rId5"/>
                      <a:stretch>
                        <a:fillRect/>
                      </a:stretch>
                    </p:blipFill>
                    <p:spPr>
                      <a:xfrm>
                        <a:off x="5426365" y="4740853"/>
                        <a:ext cx="914400" cy="792163"/>
                      </a:xfrm>
                      <a:prstGeom prst="rect">
                        <a:avLst/>
                      </a:prstGeom>
                    </p:spPr>
                  </p:pic>
                </p:oleObj>
              </mc:Fallback>
            </mc:AlternateContent>
          </a:graphicData>
        </a:graphic>
      </p:graphicFrame>
      <p:pic>
        <p:nvPicPr>
          <p:cNvPr id="5" name="Picture 4"/>
          <p:cNvPicPr/>
          <p:nvPr/>
        </p:nvPicPr>
        <p:blipFill>
          <a:blip r:embed="rId6"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6" name="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70739406-B01A-4FB1-972E-3943F7F16DA4}" type="slidenum">
              <a:rPr lang="en-ZA" smtClean="0"/>
              <a:t>16</a:t>
            </a:fld>
            <a:endParaRPr lang="en-ZA"/>
          </a:p>
        </p:txBody>
      </p:sp>
    </p:spTree>
    <p:extLst>
      <p:ext uri="{BB962C8B-B14F-4D97-AF65-F5344CB8AC3E}">
        <p14:creationId xmlns:p14="http://schemas.microsoft.com/office/powerpoint/2010/main" val="13173469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53419" y="560717"/>
            <a:ext cx="687525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a:t>Information </a:t>
            </a:r>
            <a:r>
              <a:rPr lang="en-ZA" dirty="0" smtClean="0"/>
              <a:t>Provision</a:t>
            </a:r>
            <a:endParaRPr lang="en-ZA" dirty="0"/>
          </a:p>
        </p:txBody>
      </p:sp>
      <p:pic>
        <p:nvPicPr>
          <p:cNvPr id="5" name="Picture 4"/>
          <p:cNvPicPr>
            <a:picLocks noChangeAspect="1"/>
          </p:cNvPicPr>
          <p:nvPr/>
        </p:nvPicPr>
        <p:blipFill>
          <a:blip r:embed="rId2"/>
          <a:stretch>
            <a:fillRect/>
          </a:stretch>
        </p:blipFill>
        <p:spPr>
          <a:xfrm>
            <a:off x="3383847" y="1109293"/>
            <a:ext cx="5424304" cy="5563241"/>
          </a:xfrm>
          <a:prstGeom prst="rect">
            <a:avLst/>
          </a:prstGeom>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70739406-B01A-4FB1-972E-3943F7F16DA4}" type="slidenum">
              <a:rPr lang="en-ZA" smtClean="0"/>
              <a:t>17</a:t>
            </a:fld>
            <a:endParaRPr lang="en-ZA"/>
          </a:p>
        </p:txBody>
      </p:sp>
    </p:spTree>
    <p:extLst>
      <p:ext uri="{BB962C8B-B14F-4D97-AF65-F5344CB8AC3E}">
        <p14:creationId xmlns:p14="http://schemas.microsoft.com/office/powerpoint/2010/main" val="8668138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31986" y="156270"/>
            <a:ext cx="8395506"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a:t>Information </a:t>
            </a:r>
            <a:r>
              <a:rPr lang="en-ZA" dirty="0" smtClean="0"/>
              <a:t>Provision Process Flow</a:t>
            </a:r>
            <a:endParaRPr lang="en-ZA" dirty="0"/>
          </a:p>
        </p:txBody>
      </p:sp>
      <p:sp>
        <p:nvSpPr>
          <p:cNvPr id="4" name="TextBox 3"/>
          <p:cNvSpPr txBox="1"/>
          <p:nvPr/>
        </p:nvSpPr>
        <p:spPr>
          <a:xfrm>
            <a:off x="1204546" y="5671038"/>
            <a:ext cx="10383716" cy="923330"/>
          </a:xfrm>
          <a:prstGeom prst="rect">
            <a:avLst/>
          </a:prstGeom>
          <a:noFill/>
        </p:spPr>
        <p:txBody>
          <a:bodyPr wrap="square" rtlCol="0">
            <a:spAutoFit/>
          </a:bodyPr>
          <a:lstStyle/>
          <a:p>
            <a:pPr marL="285750" indent="-285750">
              <a:buFont typeface="Wingdings" panose="05000000000000000000" pitchFamily="2" charset="2"/>
              <a:buChar char="ü"/>
            </a:pPr>
            <a:r>
              <a:rPr lang="en-ZA" dirty="0"/>
              <a:t>A</a:t>
            </a:r>
            <a:r>
              <a:rPr lang="en-ZA" dirty="0" smtClean="0"/>
              <a:t>fter </a:t>
            </a:r>
            <a:r>
              <a:rPr lang="en-ZA" dirty="0"/>
              <a:t>successful login user can request for information in the information request page by providing requested details.</a:t>
            </a:r>
          </a:p>
          <a:p>
            <a:pPr marL="285750" indent="-285750">
              <a:buFont typeface="Wingdings" panose="05000000000000000000" pitchFamily="2" charset="2"/>
              <a:buChar char="ü"/>
            </a:pPr>
            <a:endParaRPr lang="en-ZA" dirty="0" smtClean="0"/>
          </a:p>
        </p:txBody>
      </p:sp>
      <p:pic>
        <p:nvPicPr>
          <p:cNvPr id="5" name="Picture 4"/>
          <p:cNvPicPr>
            <a:picLocks noChangeAspect="1"/>
          </p:cNvPicPr>
          <p:nvPr/>
        </p:nvPicPr>
        <p:blipFill>
          <a:blip r:embed="rId2"/>
          <a:stretch>
            <a:fillRect/>
          </a:stretch>
        </p:blipFill>
        <p:spPr>
          <a:xfrm>
            <a:off x="2549365" y="820669"/>
            <a:ext cx="7093268" cy="4662488"/>
          </a:xfrm>
          <a:prstGeom prst="rect">
            <a:avLst/>
          </a:prstGeom>
        </p:spPr>
      </p:pic>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70739406-B01A-4FB1-972E-3943F7F16DA4}" type="slidenum">
              <a:rPr lang="en-ZA" smtClean="0"/>
              <a:t>18</a:t>
            </a:fld>
            <a:endParaRPr lang="en-ZA"/>
          </a:p>
        </p:txBody>
      </p:sp>
    </p:spTree>
    <p:extLst>
      <p:ext uri="{BB962C8B-B14F-4D97-AF65-F5344CB8AC3E}">
        <p14:creationId xmlns:p14="http://schemas.microsoft.com/office/powerpoint/2010/main" val="5620297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49569" y="4237890"/>
            <a:ext cx="9829800" cy="1477328"/>
          </a:xfrm>
          <a:prstGeom prst="rect">
            <a:avLst/>
          </a:prstGeom>
          <a:noFill/>
        </p:spPr>
        <p:txBody>
          <a:bodyPr wrap="square" rtlCol="0">
            <a:spAutoFit/>
          </a:bodyPr>
          <a:lstStyle/>
          <a:p>
            <a:pPr marL="285750" indent="-285750" algn="just">
              <a:buFont typeface="Wingdings" panose="05000000000000000000" pitchFamily="2" charset="2"/>
              <a:buChar char="ü"/>
            </a:pPr>
            <a:r>
              <a:rPr lang="en-ZA" dirty="0"/>
              <a:t>O</a:t>
            </a:r>
            <a:r>
              <a:rPr lang="en-ZA" dirty="0" smtClean="0"/>
              <a:t>nce </a:t>
            </a:r>
            <a:r>
              <a:rPr lang="en-ZA" dirty="0"/>
              <a:t>the user submit the information request it will route the request to information manager to assign the request to the information officer in order to carry out necessary action and fulfil the request.</a:t>
            </a:r>
          </a:p>
          <a:p>
            <a:pPr marL="285750" indent="-285750" algn="just">
              <a:buFont typeface="Wingdings" panose="05000000000000000000" pitchFamily="2" charset="2"/>
              <a:buChar char="ü"/>
            </a:pPr>
            <a:endParaRPr lang="en-ZA" dirty="0"/>
          </a:p>
          <a:p>
            <a:pPr marL="285750" indent="-285750" algn="just">
              <a:buFont typeface="Wingdings" panose="05000000000000000000" pitchFamily="2" charset="2"/>
              <a:buChar char="ü"/>
            </a:pPr>
            <a:endParaRPr lang="en-ZA" dirty="0"/>
          </a:p>
        </p:txBody>
      </p:sp>
      <p:pic>
        <p:nvPicPr>
          <p:cNvPr id="4" name="Picture 3"/>
          <p:cNvPicPr>
            <a:picLocks noChangeAspect="1"/>
          </p:cNvPicPr>
          <p:nvPr/>
        </p:nvPicPr>
        <p:blipFill>
          <a:blip r:embed="rId2"/>
          <a:stretch>
            <a:fillRect/>
          </a:stretch>
        </p:blipFill>
        <p:spPr>
          <a:xfrm>
            <a:off x="537088" y="842812"/>
            <a:ext cx="10730008" cy="3111818"/>
          </a:xfrm>
          <a:prstGeom prst="rect">
            <a:avLst/>
          </a:prstGeom>
        </p:spPr>
      </p:pic>
      <p:sp>
        <p:nvSpPr>
          <p:cNvPr id="6" name="TextBox 5"/>
          <p:cNvSpPr txBox="1"/>
          <p:nvPr/>
        </p:nvSpPr>
        <p:spPr>
          <a:xfrm>
            <a:off x="3833450" y="110087"/>
            <a:ext cx="4174488"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a:t>Information </a:t>
            </a:r>
            <a:r>
              <a:rPr lang="en-ZA" dirty="0" smtClean="0"/>
              <a:t>Provision Process Flow</a:t>
            </a:r>
            <a:endParaRPr lang="en-ZA" dirty="0"/>
          </a:p>
        </p:txBody>
      </p:sp>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8"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1777793" cy="7687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70739406-B01A-4FB1-972E-3943F7F16DA4}" type="slidenum">
              <a:rPr lang="en-ZA" smtClean="0"/>
              <a:t>19</a:t>
            </a:fld>
            <a:endParaRPr lang="en-ZA"/>
          </a:p>
        </p:txBody>
      </p:sp>
    </p:spTree>
    <p:extLst>
      <p:ext uri="{BB962C8B-B14F-4D97-AF65-F5344CB8AC3E}">
        <p14:creationId xmlns:p14="http://schemas.microsoft.com/office/powerpoint/2010/main" val="32123236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p:nvPr/>
        </p:nvPicPr>
        <p:blipFill>
          <a:blip r:embed="rId4"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sp>
        <p:nvSpPr>
          <p:cNvPr id="8" name="TextBox 7"/>
          <p:cNvSpPr txBox="1"/>
          <p:nvPr/>
        </p:nvSpPr>
        <p:spPr>
          <a:xfrm>
            <a:off x="2009955" y="1354347"/>
            <a:ext cx="812608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ZA" b="1" dirty="0" smtClean="0"/>
              <a:t>Database Modeling </a:t>
            </a:r>
            <a:r>
              <a:rPr lang="en-ZA" dirty="0" smtClean="0"/>
              <a:t>(</a:t>
            </a:r>
            <a:r>
              <a:rPr lang="en-ZA" b="1" dirty="0"/>
              <a:t>A</a:t>
            </a:r>
            <a:r>
              <a:rPr lang="en-ZA" b="1" dirty="0" smtClean="0"/>
              <a:t>lphanumeric</a:t>
            </a:r>
            <a:r>
              <a:rPr lang="en-ZA" dirty="0" smtClean="0"/>
              <a:t>)</a:t>
            </a:r>
            <a:endParaRPr lang="en-ZA" dirty="0"/>
          </a:p>
        </p:txBody>
      </p:sp>
      <p:pic>
        <p:nvPicPr>
          <p:cNvPr id="9" name="Picture 8"/>
          <p:cNvPicPr>
            <a:picLocks noChangeAspect="1"/>
          </p:cNvPicPr>
          <p:nvPr/>
        </p:nvPicPr>
        <p:blipFill>
          <a:blip r:embed="rId5"/>
          <a:stretch>
            <a:fillRect/>
          </a:stretch>
        </p:blipFill>
        <p:spPr>
          <a:xfrm>
            <a:off x="2611765" y="2117160"/>
            <a:ext cx="7037479" cy="4486984"/>
          </a:xfrm>
          <a:prstGeom prst="rect">
            <a:avLst/>
          </a:prstGeom>
        </p:spPr>
      </p:pic>
      <p:sp>
        <p:nvSpPr>
          <p:cNvPr id="2" name="Slide Number Placeholder 1"/>
          <p:cNvSpPr>
            <a:spLocks noGrp="1"/>
          </p:cNvSpPr>
          <p:nvPr>
            <p:ph type="sldNum" sz="quarter" idx="12"/>
          </p:nvPr>
        </p:nvSpPr>
        <p:spPr/>
        <p:txBody>
          <a:bodyPr/>
          <a:lstStyle/>
          <a:p>
            <a:fld id="{70739406-B01A-4FB1-972E-3943F7F16DA4}" type="slidenum">
              <a:rPr lang="en-ZA" smtClean="0"/>
              <a:t>2</a:t>
            </a:fld>
            <a:endParaRPr lang="en-ZA"/>
          </a:p>
        </p:txBody>
      </p:sp>
    </p:spTree>
    <p:extLst>
      <p:ext uri="{BB962C8B-B14F-4D97-AF65-F5344CB8AC3E}">
        <p14:creationId xmlns:p14="http://schemas.microsoft.com/office/powerpoint/2010/main" val="19127001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15560" y="3404298"/>
            <a:ext cx="9530861" cy="2862322"/>
          </a:xfrm>
          <a:prstGeom prst="rect">
            <a:avLst/>
          </a:prstGeom>
          <a:noFill/>
        </p:spPr>
        <p:txBody>
          <a:bodyPr wrap="square" rtlCol="0">
            <a:spAutoFit/>
          </a:bodyPr>
          <a:lstStyle/>
          <a:p>
            <a:pPr marL="285750" indent="-285750">
              <a:buFont typeface="Wingdings" panose="05000000000000000000" pitchFamily="2" charset="2"/>
              <a:buChar char="ü"/>
            </a:pPr>
            <a:r>
              <a:rPr lang="en-ZA" dirty="0" smtClean="0"/>
              <a:t>After </a:t>
            </a:r>
            <a:r>
              <a:rPr lang="en-ZA" dirty="0"/>
              <a:t>receiving the request from information manager verify the following</a:t>
            </a:r>
          </a:p>
          <a:p>
            <a:pPr marL="285750" indent="-285750">
              <a:buFont typeface="Wingdings" panose="05000000000000000000" pitchFamily="2" charset="2"/>
              <a:buChar char="ü"/>
            </a:pPr>
            <a:r>
              <a:rPr lang="en-ZA" dirty="0" smtClean="0"/>
              <a:t>Estimation </a:t>
            </a:r>
            <a:r>
              <a:rPr lang="en-ZA" dirty="0"/>
              <a:t>cost</a:t>
            </a:r>
          </a:p>
          <a:p>
            <a:pPr marL="285750" indent="-285750">
              <a:buFont typeface="Wingdings" panose="05000000000000000000" pitchFamily="2" charset="2"/>
              <a:buChar char="ü"/>
            </a:pPr>
            <a:r>
              <a:rPr lang="en-ZA" dirty="0" smtClean="0"/>
              <a:t>Delivery </a:t>
            </a:r>
            <a:r>
              <a:rPr lang="en-ZA" dirty="0"/>
              <a:t>service</a:t>
            </a:r>
          </a:p>
          <a:p>
            <a:pPr marL="285750" indent="-285750">
              <a:buFont typeface="Wingdings" panose="05000000000000000000" pitchFamily="2" charset="2"/>
              <a:buChar char="ü"/>
            </a:pPr>
            <a:r>
              <a:rPr lang="en-ZA" dirty="0" smtClean="0"/>
              <a:t>Generate </a:t>
            </a:r>
            <a:r>
              <a:rPr lang="en-ZA" dirty="0"/>
              <a:t>the pro forma invoice and get the necessary approval from information manager.</a:t>
            </a:r>
          </a:p>
          <a:p>
            <a:pPr marL="285750" indent="-285750">
              <a:buFont typeface="Wingdings" panose="05000000000000000000" pitchFamily="2" charset="2"/>
              <a:buChar char="ü"/>
            </a:pPr>
            <a:r>
              <a:rPr lang="en-ZA" dirty="0" smtClean="0"/>
              <a:t>Once </a:t>
            </a:r>
            <a:r>
              <a:rPr lang="en-ZA" dirty="0"/>
              <a:t>the request has been approved the information officer will route the pro forma invoice to the requestor.</a:t>
            </a:r>
          </a:p>
          <a:p>
            <a:pPr marL="285750" indent="-285750">
              <a:buFont typeface="Wingdings" panose="05000000000000000000" pitchFamily="2" charset="2"/>
              <a:buChar char="ü"/>
            </a:pPr>
            <a:r>
              <a:rPr lang="en-ZA" dirty="0" smtClean="0"/>
              <a:t>Once </a:t>
            </a:r>
            <a:r>
              <a:rPr lang="en-ZA" dirty="0"/>
              <a:t>the proof of payment received from requested user information officer will provide data </a:t>
            </a:r>
            <a:r>
              <a:rPr lang="en-ZA" dirty="0" smtClean="0"/>
              <a:t>Provision </a:t>
            </a:r>
            <a:r>
              <a:rPr lang="en-ZA" dirty="0"/>
              <a:t>for the request user else in case invalid payment notify user.</a:t>
            </a:r>
          </a:p>
          <a:p>
            <a:pPr marL="285750" indent="-285750">
              <a:buFont typeface="Wingdings" panose="05000000000000000000" pitchFamily="2" charset="2"/>
              <a:buChar char="ü"/>
            </a:pPr>
            <a:r>
              <a:rPr lang="en-ZA" dirty="0"/>
              <a:t>update the status and closure the request.</a:t>
            </a:r>
          </a:p>
          <a:p>
            <a:pPr marL="285750" indent="-285750">
              <a:buFont typeface="Wingdings" panose="05000000000000000000" pitchFamily="2" charset="2"/>
              <a:buChar char="ü"/>
            </a:pPr>
            <a:endParaRPr lang="en-ZA" dirty="0"/>
          </a:p>
        </p:txBody>
      </p:sp>
      <p:pic>
        <p:nvPicPr>
          <p:cNvPr id="5" name="Picture 4"/>
          <p:cNvPicPr>
            <a:picLocks noChangeAspect="1"/>
          </p:cNvPicPr>
          <p:nvPr/>
        </p:nvPicPr>
        <p:blipFill>
          <a:blip r:embed="rId2"/>
          <a:stretch>
            <a:fillRect/>
          </a:stretch>
        </p:blipFill>
        <p:spPr>
          <a:xfrm>
            <a:off x="1246089" y="524640"/>
            <a:ext cx="9869805" cy="2797493"/>
          </a:xfrm>
          <a:prstGeom prst="rect">
            <a:avLst/>
          </a:prstGeom>
        </p:spPr>
      </p:pic>
      <p:sp>
        <p:nvSpPr>
          <p:cNvPr id="6" name="TextBox 5"/>
          <p:cNvSpPr txBox="1"/>
          <p:nvPr/>
        </p:nvSpPr>
        <p:spPr>
          <a:xfrm>
            <a:off x="3833450" y="73143"/>
            <a:ext cx="4174488"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a:t>Information </a:t>
            </a:r>
            <a:r>
              <a:rPr lang="en-ZA" dirty="0" smtClean="0"/>
              <a:t>Provision Process Flow</a:t>
            </a:r>
            <a:endParaRPr lang="en-ZA" dirty="0"/>
          </a:p>
        </p:txBody>
      </p:sp>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8"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4" y="0"/>
            <a:ext cx="1185476" cy="51263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70739406-B01A-4FB1-972E-3943F7F16DA4}" type="slidenum">
              <a:rPr lang="en-ZA" smtClean="0"/>
              <a:t>20</a:t>
            </a:fld>
            <a:endParaRPr lang="en-ZA"/>
          </a:p>
        </p:txBody>
      </p:sp>
    </p:spTree>
    <p:extLst>
      <p:ext uri="{BB962C8B-B14F-4D97-AF65-F5344CB8AC3E}">
        <p14:creationId xmlns:p14="http://schemas.microsoft.com/office/powerpoint/2010/main" val="24253358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14" y="0"/>
            <a:ext cx="1093932" cy="47305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70739406-B01A-4FB1-972E-3943F7F16DA4}" type="slidenum">
              <a:rPr lang="en-ZA" smtClean="0"/>
              <a:t>21</a:t>
            </a:fld>
            <a:endParaRPr lang="en-ZA"/>
          </a:p>
        </p:txBody>
      </p:sp>
      <p:pic>
        <p:nvPicPr>
          <p:cNvPr id="7" name="Picture 6"/>
          <p:cNvPicPr>
            <a:picLocks noChangeAspect="1"/>
          </p:cNvPicPr>
          <p:nvPr/>
        </p:nvPicPr>
        <p:blipFill>
          <a:blip r:embed="rId4"/>
          <a:stretch>
            <a:fillRect/>
          </a:stretch>
        </p:blipFill>
        <p:spPr>
          <a:xfrm>
            <a:off x="1154546" y="0"/>
            <a:ext cx="10152564" cy="6858000"/>
          </a:xfrm>
          <a:prstGeom prst="rect">
            <a:avLst/>
          </a:prstGeom>
        </p:spPr>
      </p:pic>
      <p:sp>
        <p:nvSpPr>
          <p:cNvPr id="9" name="TextBox 8"/>
          <p:cNvSpPr txBox="1"/>
          <p:nvPr/>
        </p:nvSpPr>
        <p:spPr>
          <a:xfrm>
            <a:off x="3833450" y="-48844"/>
            <a:ext cx="3134909"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a:t>Information </a:t>
            </a:r>
            <a:r>
              <a:rPr lang="en-ZA" dirty="0" smtClean="0"/>
              <a:t>Provision </a:t>
            </a:r>
            <a:endParaRPr lang="en-ZA" dirty="0"/>
          </a:p>
        </p:txBody>
      </p:sp>
    </p:spTree>
    <p:extLst>
      <p:ext uri="{BB962C8B-B14F-4D97-AF65-F5344CB8AC3E}">
        <p14:creationId xmlns:p14="http://schemas.microsoft.com/office/powerpoint/2010/main" val="15735523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7856" y="2485673"/>
            <a:ext cx="11736288" cy="1886654"/>
          </a:xfrm>
          <a:prstGeom prst="rect">
            <a:avLst/>
          </a:prstGeom>
        </p:spPr>
      </p:pic>
      <p:sp>
        <p:nvSpPr>
          <p:cNvPr id="3" name="TextBox 2"/>
          <p:cNvSpPr txBox="1"/>
          <p:nvPr/>
        </p:nvSpPr>
        <p:spPr>
          <a:xfrm>
            <a:off x="2355274" y="560717"/>
            <a:ext cx="75645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Information Provision Database Tables with Primary and Foreign Key</a:t>
            </a:r>
            <a:endParaRPr lang="en-ZA" dirty="0"/>
          </a:p>
        </p:txBody>
      </p:sp>
      <p:graphicFrame>
        <p:nvGraphicFramePr>
          <p:cNvPr id="8" name="Object 7"/>
          <p:cNvGraphicFramePr>
            <a:graphicFrameLocks noChangeAspect="1"/>
          </p:cNvGraphicFramePr>
          <p:nvPr>
            <p:extLst>
              <p:ext uri="{D42A27DB-BD31-4B8C-83A1-F6EECF244321}">
                <p14:modId xmlns:p14="http://schemas.microsoft.com/office/powerpoint/2010/main" val="1022890872"/>
              </p:ext>
            </p:extLst>
          </p:nvPr>
        </p:nvGraphicFramePr>
        <p:xfrm>
          <a:off x="5638800" y="5129273"/>
          <a:ext cx="914400" cy="792163"/>
        </p:xfrm>
        <a:graphic>
          <a:graphicData uri="http://schemas.openxmlformats.org/presentationml/2006/ole">
            <mc:AlternateContent xmlns:mc="http://schemas.openxmlformats.org/markup-compatibility/2006">
              <mc:Choice xmlns:v="urn:schemas-microsoft-com:vml" Requires="v">
                <p:oleObj spid="_x0000_s4289" name="Worksheet" showAsIcon="1" r:id="rId4" imgW="914400" imgH="792360" progId="Excel.Sheet.12">
                  <p:embed/>
                </p:oleObj>
              </mc:Choice>
              <mc:Fallback>
                <p:oleObj name="Worksheet" showAsIcon="1" r:id="rId4" imgW="914400" imgH="792360" progId="Excel.Sheet.12">
                  <p:embed/>
                  <p:pic>
                    <p:nvPicPr>
                      <p:cNvPr id="0" name=""/>
                      <p:cNvPicPr/>
                      <p:nvPr/>
                    </p:nvPicPr>
                    <p:blipFill>
                      <a:blip r:embed="rId5"/>
                      <a:stretch>
                        <a:fillRect/>
                      </a:stretch>
                    </p:blipFill>
                    <p:spPr>
                      <a:xfrm>
                        <a:off x="5638800" y="5129273"/>
                        <a:ext cx="914400" cy="792163"/>
                      </a:xfrm>
                      <a:prstGeom prst="rect">
                        <a:avLst/>
                      </a:prstGeom>
                    </p:spPr>
                  </p:pic>
                </p:oleObj>
              </mc:Fallback>
            </mc:AlternateContent>
          </a:graphicData>
        </a:graphic>
      </p:graphicFrame>
      <p:pic>
        <p:nvPicPr>
          <p:cNvPr id="9" name="Picture 8"/>
          <p:cNvPicPr/>
          <p:nvPr/>
        </p:nvPicPr>
        <p:blipFill>
          <a:blip r:embed="rId6"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10" name="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70739406-B01A-4FB1-972E-3943F7F16DA4}" type="slidenum">
              <a:rPr lang="en-ZA" smtClean="0"/>
              <a:t>22</a:t>
            </a:fld>
            <a:endParaRPr lang="en-ZA"/>
          </a:p>
        </p:txBody>
      </p:sp>
    </p:spTree>
    <p:extLst>
      <p:ext uri="{BB962C8B-B14F-4D97-AF65-F5344CB8AC3E}">
        <p14:creationId xmlns:p14="http://schemas.microsoft.com/office/powerpoint/2010/main" val="14928967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14" y="1222987"/>
            <a:ext cx="12172170" cy="4619050"/>
          </a:xfrm>
          <a:prstGeom prst="rect">
            <a:avLst/>
          </a:prstGeom>
        </p:spPr>
      </p:pic>
      <p:sp>
        <p:nvSpPr>
          <p:cNvPr id="3" name="TextBox 2"/>
          <p:cNvSpPr txBox="1"/>
          <p:nvPr/>
        </p:nvSpPr>
        <p:spPr>
          <a:xfrm>
            <a:off x="2364509" y="560717"/>
            <a:ext cx="748145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 Existing Production Tables </a:t>
            </a:r>
            <a:r>
              <a:rPr lang="en-ZA" dirty="0"/>
              <a:t>D</a:t>
            </a:r>
            <a:r>
              <a:rPr lang="en-ZA" dirty="0" smtClean="0"/>
              <a:t>etails</a:t>
            </a:r>
            <a:endParaRPr lang="en-ZA"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70739406-B01A-4FB1-972E-3943F7F16DA4}" type="slidenum">
              <a:rPr lang="en-ZA" smtClean="0"/>
              <a:t>23</a:t>
            </a:fld>
            <a:endParaRPr lang="en-ZA"/>
          </a:p>
        </p:txBody>
      </p:sp>
    </p:spTree>
    <p:extLst>
      <p:ext uri="{BB962C8B-B14F-4D97-AF65-F5344CB8AC3E}">
        <p14:creationId xmlns:p14="http://schemas.microsoft.com/office/powerpoint/2010/main" val="22193143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663384" y="810414"/>
            <a:ext cx="4865233" cy="5892770"/>
          </a:xfrm>
          <a:prstGeom prst="rect">
            <a:avLst/>
          </a:prstGeom>
        </p:spPr>
      </p:pic>
      <p:sp>
        <p:nvSpPr>
          <p:cNvPr id="4" name="TextBox 3"/>
          <p:cNvSpPr txBox="1"/>
          <p:nvPr/>
        </p:nvSpPr>
        <p:spPr>
          <a:xfrm>
            <a:off x="3390181" y="293299"/>
            <a:ext cx="5201728"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Parcel Reservation </a:t>
            </a:r>
            <a:endParaRPr lang="en-ZA" dirty="0"/>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70739406-B01A-4FB1-972E-3943F7F16DA4}" type="slidenum">
              <a:rPr lang="en-ZA" smtClean="0"/>
              <a:t>24</a:t>
            </a:fld>
            <a:endParaRPr lang="en-ZA"/>
          </a:p>
        </p:txBody>
      </p:sp>
    </p:spTree>
    <p:extLst>
      <p:ext uri="{BB962C8B-B14F-4D97-AF65-F5344CB8AC3E}">
        <p14:creationId xmlns:p14="http://schemas.microsoft.com/office/powerpoint/2010/main" val="32915398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52955" y="244194"/>
            <a:ext cx="7295846"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Parcel Reservation Process Flow</a:t>
            </a:r>
            <a:endParaRPr lang="en-ZA" dirty="0"/>
          </a:p>
        </p:txBody>
      </p:sp>
      <p:sp>
        <p:nvSpPr>
          <p:cNvPr id="4" name="TextBox 3"/>
          <p:cNvSpPr txBox="1"/>
          <p:nvPr/>
        </p:nvSpPr>
        <p:spPr>
          <a:xfrm>
            <a:off x="1757029" y="5292669"/>
            <a:ext cx="9759461" cy="1477328"/>
          </a:xfrm>
          <a:prstGeom prst="rect">
            <a:avLst/>
          </a:prstGeom>
          <a:noFill/>
        </p:spPr>
        <p:txBody>
          <a:bodyPr wrap="square" rtlCol="0">
            <a:spAutoFit/>
          </a:bodyPr>
          <a:lstStyle/>
          <a:p>
            <a:pPr marL="285750" indent="-285750">
              <a:buFont typeface="Wingdings" panose="05000000000000000000" pitchFamily="2" charset="2"/>
              <a:buChar char="ü"/>
            </a:pPr>
            <a:r>
              <a:rPr lang="en-ZA" dirty="0" smtClean="0"/>
              <a:t>After </a:t>
            </a:r>
            <a:r>
              <a:rPr lang="en-ZA" dirty="0"/>
              <a:t>successful login user can request for parcel reservation by providing requested details.</a:t>
            </a:r>
          </a:p>
          <a:p>
            <a:pPr marL="285750" indent="-285750">
              <a:buFont typeface="Wingdings" panose="05000000000000000000" pitchFamily="2" charset="2"/>
              <a:buChar char="ü"/>
            </a:pPr>
            <a:endParaRPr lang="en-ZA" dirty="0"/>
          </a:p>
          <a:p>
            <a:pPr marL="285750" indent="-285750">
              <a:buFont typeface="Wingdings" panose="05000000000000000000" pitchFamily="2" charset="2"/>
              <a:buChar char="ü"/>
            </a:pPr>
            <a:r>
              <a:rPr lang="en-ZA" dirty="0"/>
              <a:t>I</a:t>
            </a:r>
            <a:r>
              <a:rPr lang="en-ZA" dirty="0" smtClean="0"/>
              <a:t>f </a:t>
            </a:r>
            <a:r>
              <a:rPr lang="en-ZA" dirty="0"/>
              <a:t>requested parcel is already reserved system will show user notification please contact system admin.</a:t>
            </a:r>
          </a:p>
          <a:p>
            <a:pPr marL="285750" indent="-285750">
              <a:buFont typeface="Wingdings" panose="05000000000000000000" pitchFamily="2" charset="2"/>
              <a:buChar char="ü"/>
            </a:pPr>
            <a:endParaRPr lang="en-ZA" dirty="0"/>
          </a:p>
        </p:txBody>
      </p:sp>
      <p:pic>
        <p:nvPicPr>
          <p:cNvPr id="5" name="Picture 4"/>
          <p:cNvPicPr>
            <a:picLocks noChangeAspect="1"/>
          </p:cNvPicPr>
          <p:nvPr/>
        </p:nvPicPr>
        <p:blipFill>
          <a:blip r:embed="rId3"/>
          <a:stretch>
            <a:fillRect/>
          </a:stretch>
        </p:blipFill>
        <p:spPr>
          <a:xfrm>
            <a:off x="3038475" y="780043"/>
            <a:ext cx="6115050" cy="4448175"/>
          </a:xfrm>
          <a:prstGeom prst="rect">
            <a:avLst/>
          </a:prstGeom>
        </p:spPr>
      </p:pic>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70739406-B01A-4FB1-972E-3943F7F16DA4}" type="slidenum">
              <a:rPr lang="en-ZA" smtClean="0"/>
              <a:t>25</a:t>
            </a:fld>
            <a:endParaRPr lang="en-ZA"/>
          </a:p>
        </p:txBody>
      </p:sp>
    </p:spTree>
    <p:extLst>
      <p:ext uri="{BB962C8B-B14F-4D97-AF65-F5344CB8AC3E}">
        <p14:creationId xmlns:p14="http://schemas.microsoft.com/office/powerpoint/2010/main" val="35403297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8414" y="1199723"/>
            <a:ext cx="9439275" cy="2533650"/>
          </a:xfrm>
          <a:prstGeom prst="rect">
            <a:avLst/>
          </a:prstGeom>
        </p:spPr>
      </p:pic>
      <p:sp>
        <p:nvSpPr>
          <p:cNvPr id="5" name="TextBox 4"/>
          <p:cNvSpPr txBox="1"/>
          <p:nvPr/>
        </p:nvSpPr>
        <p:spPr>
          <a:xfrm>
            <a:off x="1140641" y="4319571"/>
            <a:ext cx="10039547" cy="646331"/>
          </a:xfrm>
          <a:prstGeom prst="rect">
            <a:avLst/>
          </a:prstGeom>
          <a:noFill/>
        </p:spPr>
        <p:txBody>
          <a:bodyPr wrap="square" rtlCol="0">
            <a:spAutoFit/>
          </a:bodyPr>
          <a:lstStyle/>
          <a:p>
            <a:pPr marL="285750" indent="-285750" algn="just">
              <a:buFont typeface="Wingdings" panose="05000000000000000000" pitchFamily="2" charset="2"/>
              <a:buChar char="ü"/>
            </a:pPr>
            <a:r>
              <a:rPr lang="en-ZA" dirty="0" smtClean="0"/>
              <a:t>Once </a:t>
            </a:r>
            <a:r>
              <a:rPr lang="en-ZA" dirty="0"/>
              <a:t>the user submit the request it will be routed to reservation manager to assign the request to the reservation officer in order to carry out necessary action and fulfil the request.</a:t>
            </a:r>
          </a:p>
        </p:txBody>
      </p:sp>
      <p:sp>
        <p:nvSpPr>
          <p:cNvPr id="6" name="TextBox 5"/>
          <p:cNvSpPr txBox="1"/>
          <p:nvPr/>
        </p:nvSpPr>
        <p:spPr>
          <a:xfrm>
            <a:off x="3686191" y="244194"/>
            <a:ext cx="4959046"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Parcel Reservation Process Flow</a:t>
            </a:r>
            <a:endParaRPr lang="en-ZA" dirty="0"/>
          </a:p>
        </p:txBody>
      </p:sp>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8"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70739406-B01A-4FB1-972E-3943F7F16DA4}" type="slidenum">
              <a:rPr lang="en-ZA" smtClean="0"/>
              <a:t>26</a:t>
            </a:fld>
            <a:endParaRPr lang="en-ZA"/>
          </a:p>
        </p:txBody>
      </p:sp>
    </p:spTree>
    <p:extLst>
      <p:ext uri="{BB962C8B-B14F-4D97-AF65-F5344CB8AC3E}">
        <p14:creationId xmlns:p14="http://schemas.microsoft.com/office/powerpoint/2010/main" val="18094484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39182" y="769766"/>
            <a:ext cx="8743950" cy="2533650"/>
          </a:xfrm>
          <a:prstGeom prst="rect">
            <a:avLst/>
          </a:prstGeom>
        </p:spPr>
      </p:pic>
      <p:sp>
        <p:nvSpPr>
          <p:cNvPr id="4" name="TextBox 3"/>
          <p:cNvSpPr txBox="1"/>
          <p:nvPr/>
        </p:nvSpPr>
        <p:spPr>
          <a:xfrm>
            <a:off x="904973" y="3516198"/>
            <a:ext cx="10925666" cy="2585323"/>
          </a:xfrm>
          <a:prstGeom prst="rect">
            <a:avLst/>
          </a:prstGeom>
          <a:noFill/>
        </p:spPr>
        <p:txBody>
          <a:bodyPr wrap="square" rtlCol="0">
            <a:spAutoFit/>
          </a:bodyPr>
          <a:lstStyle/>
          <a:p>
            <a:pPr marL="285750" indent="-285750">
              <a:buFont typeface="Wingdings" panose="05000000000000000000" pitchFamily="2" charset="2"/>
              <a:buChar char="ü"/>
            </a:pPr>
            <a:r>
              <a:rPr lang="en-ZA" dirty="0" smtClean="0"/>
              <a:t>Reservation </a:t>
            </a:r>
            <a:r>
              <a:rPr lang="en-ZA" dirty="0"/>
              <a:t>officer will receive the request assigned by reservation manager and perform the necessary validation and reserve the parcel</a:t>
            </a:r>
            <a:r>
              <a:rPr lang="en-ZA" dirty="0" smtClean="0"/>
              <a:t>.</a:t>
            </a:r>
          </a:p>
          <a:p>
            <a:pPr marL="285750" indent="-285750">
              <a:buFont typeface="Wingdings" panose="05000000000000000000" pitchFamily="2" charset="2"/>
              <a:buChar char="ü"/>
            </a:pPr>
            <a:endParaRPr lang="en-ZA" dirty="0"/>
          </a:p>
          <a:p>
            <a:pPr marL="285750" indent="-285750">
              <a:buFont typeface="Wingdings" panose="05000000000000000000" pitchFamily="2" charset="2"/>
              <a:buChar char="ü"/>
            </a:pPr>
            <a:r>
              <a:rPr lang="en-ZA" dirty="0" smtClean="0"/>
              <a:t>Notify </a:t>
            </a:r>
            <a:r>
              <a:rPr lang="en-ZA" dirty="0"/>
              <a:t>the reservation manager and requested user</a:t>
            </a:r>
            <a:r>
              <a:rPr lang="en-ZA" dirty="0" smtClean="0"/>
              <a:t>.</a:t>
            </a:r>
          </a:p>
          <a:p>
            <a:pPr marL="285750" indent="-285750">
              <a:buFont typeface="Wingdings" panose="05000000000000000000" pitchFamily="2" charset="2"/>
              <a:buChar char="ü"/>
            </a:pPr>
            <a:endParaRPr lang="en-ZA" dirty="0"/>
          </a:p>
          <a:p>
            <a:pPr marL="285750" indent="-285750">
              <a:buFont typeface="Wingdings" panose="05000000000000000000" pitchFamily="2" charset="2"/>
              <a:buChar char="ü"/>
            </a:pPr>
            <a:r>
              <a:rPr lang="en-ZA" dirty="0" smtClean="0"/>
              <a:t>Update </a:t>
            </a:r>
            <a:r>
              <a:rPr lang="en-ZA" dirty="0"/>
              <a:t>the status of the request</a:t>
            </a:r>
            <a:r>
              <a:rPr lang="en-ZA" dirty="0" smtClean="0"/>
              <a:t>.</a:t>
            </a:r>
          </a:p>
          <a:p>
            <a:pPr marL="285750" indent="-285750">
              <a:buFont typeface="Wingdings" panose="05000000000000000000" pitchFamily="2" charset="2"/>
              <a:buChar char="ü"/>
            </a:pPr>
            <a:endParaRPr lang="en-ZA" dirty="0"/>
          </a:p>
          <a:p>
            <a:pPr marL="285750" indent="-285750">
              <a:buFont typeface="Wingdings" panose="05000000000000000000" pitchFamily="2" charset="2"/>
              <a:buChar char="ü"/>
            </a:pPr>
            <a:r>
              <a:rPr lang="en-ZA" dirty="0" smtClean="0"/>
              <a:t>Proceed </a:t>
            </a:r>
            <a:r>
              <a:rPr lang="en-ZA" dirty="0"/>
              <a:t>with numbering process.</a:t>
            </a:r>
          </a:p>
          <a:p>
            <a:pPr marL="285750" indent="-285750">
              <a:buFont typeface="Wingdings" panose="05000000000000000000" pitchFamily="2" charset="2"/>
              <a:buChar char="ü"/>
            </a:pPr>
            <a:endParaRPr lang="en-ZA" dirty="0"/>
          </a:p>
        </p:txBody>
      </p:sp>
      <p:sp>
        <p:nvSpPr>
          <p:cNvPr id="5" name="TextBox 4"/>
          <p:cNvSpPr txBox="1"/>
          <p:nvPr/>
        </p:nvSpPr>
        <p:spPr>
          <a:xfrm>
            <a:off x="3686191" y="244194"/>
            <a:ext cx="4959046"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Parcel Reservation Process Flow</a:t>
            </a:r>
            <a:endParaRPr lang="en-ZA" dirty="0"/>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1623293" cy="70196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70739406-B01A-4FB1-972E-3943F7F16DA4}" type="slidenum">
              <a:rPr lang="en-ZA" smtClean="0"/>
              <a:t>27</a:t>
            </a:fld>
            <a:endParaRPr lang="en-ZA"/>
          </a:p>
        </p:txBody>
      </p:sp>
    </p:spTree>
    <p:extLst>
      <p:ext uri="{BB962C8B-B14F-4D97-AF65-F5344CB8AC3E}">
        <p14:creationId xmlns:p14="http://schemas.microsoft.com/office/powerpoint/2010/main" val="18139603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45034" y="2083885"/>
            <a:ext cx="6223635" cy="3384233"/>
          </a:xfrm>
          <a:prstGeom prst="rect">
            <a:avLst/>
          </a:prstGeom>
        </p:spPr>
      </p:pic>
      <p:sp>
        <p:nvSpPr>
          <p:cNvPr id="3" name="TextBox 2"/>
          <p:cNvSpPr txBox="1"/>
          <p:nvPr/>
        </p:nvSpPr>
        <p:spPr>
          <a:xfrm>
            <a:off x="2206539" y="5468118"/>
            <a:ext cx="8700940" cy="646331"/>
          </a:xfrm>
          <a:prstGeom prst="rect">
            <a:avLst/>
          </a:prstGeom>
          <a:noFill/>
        </p:spPr>
        <p:txBody>
          <a:bodyPr wrap="square" rtlCol="0">
            <a:spAutoFit/>
          </a:bodyPr>
          <a:lstStyle/>
          <a:p>
            <a:pPr marL="285750" indent="-285750">
              <a:buFont typeface="Wingdings" panose="05000000000000000000" pitchFamily="2" charset="2"/>
              <a:buChar char="ü"/>
            </a:pPr>
            <a:r>
              <a:rPr lang="en-ZA" dirty="0"/>
              <a:t>user can request for parcel cancellation and can view status.</a:t>
            </a:r>
          </a:p>
          <a:p>
            <a:pPr marL="285750" indent="-285750">
              <a:buFont typeface="Wingdings" panose="05000000000000000000" pitchFamily="2" charset="2"/>
              <a:buChar char="ü"/>
            </a:pPr>
            <a:endParaRPr lang="en-ZA" dirty="0"/>
          </a:p>
        </p:txBody>
      </p:sp>
      <p:sp>
        <p:nvSpPr>
          <p:cNvPr id="4" name="TextBox 3"/>
          <p:cNvSpPr txBox="1"/>
          <p:nvPr/>
        </p:nvSpPr>
        <p:spPr>
          <a:xfrm>
            <a:off x="3686191" y="244194"/>
            <a:ext cx="4959046"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Parcel Reservation Process Flow</a:t>
            </a:r>
            <a:endParaRPr lang="en-ZA" dirty="0"/>
          </a:p>
        </p:txBody>
      </p:sp>
      <p:pic>
        <p:nvPicPr>
          <p:cNvPr id="5" name="Picture 4"/>
          <p:cNvPicPr>
            <a:picLocks noChangeAspect="1"/>
          </p:cNvPicPr>
          <p:nvPr/>
        </p:nvPicPr>
        <p:blipFill>
          <a:blip r:embed="rId3"/>
          <a:stretch>
            <a:fillRect/>
          </a:stretch>
        </p:blipFill>
        <p:spPr>
          <a:xfrm>
            <a:off x="2899313" y="715293"/>
            <a:ext cx="6315075" cy="1266825"/>
          </a:xfrm>
          <a:prstGeom prst="rect">
            <a:avLst/>
          </a:prstGeom>
        </p:spPr>
      </p:pic>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12"/>
          </p:nvPr>
        </p:nvSpPr>
        <p:spPr/>
        <p:txBody>
          <a:bodyPr/>
          <a:lstStyle/>
          <a:p>
            <a:fld id="{70739406-B01A-4FB1-972E-3943F7F16DA4}" type="slidenum">
              <a:rPr lang="en-ZA" smtClean="0"/>
              <a:t>28</a:t>
            </a:fld>
            <a:endParaRPr lang="en-ZA"/>
          </a:p>
        </p:txBody>
      </p:sp>
    </p:spTree>
    <p:extLst>
      <p:ext uri="{BB962C8B-B14F-4D97-AF65-F5344CB8AC3E}">
        <p14:creationId xmlns:p14="http://schemas.microsoft.com/office/powerpoint/2010/main" val="28664648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79248" y="4854519"/>
            <a:ext cx="9530499" cy="646331"/>
          </a:xfrm>
          <a:prstGeom prst="rect">
            <a:avLst/>
          </a:prstGeom>
          <a:noFill/>
        </p:spPr>
        <p:txBody>
          <a:bodyPr wrap="square" rtlCol="0">
            <a:spAutoFit/>
          </a:bodyPr>
          <a:lstStyle/>
          <a:p>
            <a:pPr marL="285750" indent="-285750">
              <a:buFont typeface="Wingdings" panose="05000000000000000000" pitchFamily="2" charset="2"/>
              <a:buChar char="ü"/>
            </a:pPr>
            <a:r>
              <a:rPr lang="en-ZA" dirty="0" smtClean="0"/>
              <a:t>User </a:t>
            </a:r>
            <a:r>
              <a:rPr lang="en-ZA" dirty="0"/>
              <a:t>has to provide required details for parcel reservation cancellation and click the submit will be routed to reservation manager</a:t>
            </a:r>
          </a:p>
        </p:txBody>
      </p:sp>
      <p:sp>
        <p:nvSpPr>
          <p:cNvPr id="4" name="TextBox 3"/>
          <p:cNvSpPr txBox="1"/>
          <p:nvPr/>
        </p:nvSpPr>
        <p:spPr>
          <a:xfrm>
            <a:off x="3686191" y="244194"/>
            <a:ext cx="4959046"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Parcel Reservation Process Flow</a:t>
            </a:r>
            <a:endParaRPr lang="en-ZA" dirty="0"/>
          </a:p>
        </p:txBody>
      </p:sp>
      <p:pic>
        <p:nvPicPr>
          <p:cNvPr id="5" name="Picture 4"/>
          <p:cNvPicPr>
            <a:picLocks noChangeAspect="1"/>
          </p:cNvPicPr>
          <p:nvPr/>
        </p:nvPicPr>
        <p:blipFill>
          <a:blip r:embed="rId2"/>
          <a:stretch>
            <a:fillRect/>
          </a:stretch>
        </p:blipFill>
        <p:spPr>
          <a:xfrm>
            <a:off x="1861422" y="1093234"/>
            <a:ext cx="9559043" cy="3156767"/>
          </a:xfrm>
          <a:prstGeom prst="rect">
            <a:avLst/>
          </a:prstGeom>
        </p:spPr>
      </p:pic>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70739406-B01A-4FB1-972E-3943F7F16DA4}" type="slidenum">
              <a:rPr lang="en-ZA" smtClean="0"/>
              <a:t>29</a:t>
            </a:fld>
            <a:endParaRPr lang="en-ZA"/>
          </a:p>
        </p:txBody>
      </p:sp>
    </p:spTree>
    <p:extLst>
      <p:ext uri="{BB962C8B-B14F-4D97-AF65-F5344CB8AC3E}">
        <p14:creationId xmlns:p14="http://schemas.microsoft.com/office/powerpoint/2010/main" val="38743932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80887" y="52546"/>
            <a:ext cx="7185804"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a:t>Web Portal functionalities </a:t>
            </a:r>
          </a:p>
        </p:txBody>
      </p:sp>
      <p:pic>
        <p:nvPicPr>
          <p:cNvPr id="3" name="Picture 2"/>
          <p:cNvPicPr>
            <a:picLocks noChangeAspect="1"/>
          </p:cNvPicPr>
          <p:nvPr/>
        </p:nvPicPr>
        <p:blipFill>
          <a:blip r:embed="rId2"/>
          <a:stretch>
            <a:fillRect/>
          </a:stretch>
        </p:blipFill>
        <p:spPr>
          <a:xfrm>
            <a:off x="1326780" y="551867"/>
            <a:ext cx="9538440" cy="6234545"/>
          </a:xfrm>
          <a:prstGeom prst="rect">
            <a:avLst/>
          </a:prstGeom>
        </p:spPr>
      </p:pic>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13" y="0"/>
            <a:ext cx="1276193" cy="5518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4"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sp>
        <p:nvSpPr>
          <p:cNvPr id="6" name="Slide Number Placeholder 5"/>
          <p:cNvSpPr>
            <a:spLocks noGrp="1"/>
          </p:cNvSpPr>
          <p:nvPr>
            <p:ph type="sldNum" sz="quarter" idx="12"/>
          </p:nvPr>
        </p:nvSpPr>
        <p:spPr/>
        <p:txBody>
          <a:bodyPr/>
          <a:lstStyle/>
          <a:p>
            <a:fld id="{70739406-B01A-4FB1-972E-3943F7F16DA4}" type="slidenum">
              <a:rPr lang="en-ZA" smtClean="0"/>
              <a:t>3</a:t>
            </a:fld>
            <a:endParaRPr lang="en-ZA"/>
          </a:p>
        </p:txBody>
      </p:sp>
    </p:spTree>
    <p:extLst>
      <p:ext uri="{BB962C8B-B14F-4D97-AF65-F5344CB8AC3E}">
        <p14:creationId xmlns:p14="http://schemas.microsoft.com/office/powerpoint/2010/main" val="36504137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02631" y="660225"/>
            <a:ext cx="7334250" cy="3384233"/>
          </a:xfrm>
          <a:prstGeom prst="rect">
            <a:avLst/>
          </a:prstGeom>
        </p:spPr>
      </p:pic>
      <p:sp>
        <p:nvSpPr>
          <p:cNvPr id="4" name="TextBox 3"/>
          <p:cNvSpPr txBox="1"/>
          <p:nvPr/>
        </p:nvSpPr>
        <p:spPr>
          <a:xfrm>
            <a:off x="1432683" y="4028577"/>
            <a:ext cx="10048974" cy="2308324"/>
          </a:xfrm>
          <a:prstGeom prst="rect">
            <a:avLst/>
          </a:prstGeom>
          <a:noFill/>
        </p:spPr>
        <p:txBody>
          <a:bodyPr wrap="square" rtlCol="0">
            <a:spAutoFit/>
          </a:bodyPr>
          <a:lstStyle/>
          <a:p>
            <a:r>
              <a:rPr lang="en-ZA" dirty="0" smtClean="0"/>
              <a:t>Once </a:t>
            </a:r>
            <a:r>
              <a:rPr lang="en-ZA" dirty="0"/>
              <a:t>reservation manager receive the parcel reservation cancellation request valid the below.</a:t>
            </a:r>
          </a:p>
          <a:p>
            <a:pPr marL="285750" indent="-285750">
              <a:buFont typeface="Wingdings" panose="05000000000000000000" pitchFamily="2" charset="2"/>
              <a:buChar char="ü"/>
            </a:pPr>
            <a:r>
              <a:rPr lang="en-ZA" dirty="0"/>
              <a:t>V</a:t>
            </a:r>
            <a:r>
              <a:rPr lang="en-ZA" dirty="0" smtClean="0"/>
              <a:t>erify </a:t>
            </a:r>
            <a:r>
              <a:rPr lang="en-ZA" dirty="0"/>
              <a:t>the user id vs allotted parcel id.</a:t>
            </a:r>
          </a:p>
          <a:p>
            <a:pPr marL="285750" indent="-285750">
              <a:buFont typeface="Wingdings" panose="05000000000000000000" pitchFamily="2" charset="2"/>
              <a:buChar char="ü"/>
            </a:pPr>
            <a:r>
              <a:rPr lang="en-ZA" dirty="0" smtClean="0"/>
              <a:t>Parcel </a:t>
            </a:r>
            <a:r>
              <a:rPr lang="en-ZA" dirty="0"/>
              <a:t>reservation cancellation should not have any associated with lodgement id</a:t>
            </a:r>
          </a:p>
          <a:p>
            <a:pPr marL="285750" indent="-285750">
              <a:buFont typeface="Wingdings" panose="05000000000000000000" pitchFamily="2" charset="2"/>
              <a:buChar char="ü"/>
            </a:pPr>
            <a:r>
              <a:rPr lang="en-ZA" dirty="0" smtClean="0"/>
              <a:t>Generate </a:t>
            </a:r>
            <a:r>
              <a:rPr lang="en-ZA" dirty="0"/>
              <a:t>pro forma invoice and notify requestor.</a:t>
            </a:r>
          </a:p>
          <a:p>
            <a:pPr marL="285750" indent="-285750">
              <a:buFont typeface="Wingdings" panose="05000000000000000000" pitchFamily="2" charset="2"/>
              <a:buChar char="ü"/>
            </a:pPr>
            <a:r>
              <a:rPr lang="en-ZA" dirty="0" smtClean="0"/>
              <a:t>Validate </a:t>
            </a:r>
            <a:r>
              <a:rPr lang="en-ZA" dirty="0"/>
              <a:t>proof of payment.</a:t>
            </a:r>
          </a:p>
          <a:p>
            <a:pPr marL="285750" indent="-285750">
              <a:buFont typeface="Wingdings" panose="05000000000000000000" pitchFamily="2" charset="2"/>
              <a:buChar char="ü"/>
            </a:pPr>
            <a:r>
              <a:rPr lang="en-ZA" dirty="0" smtClean="0"/>
              <a:t>Update </a:t>
            </a:r>
            <a:r>
              <a:rPr lang="en-ZA" dirty="0"/>
              <a:t>the parcel reservation cancellation process.</a:t>
            </a:r>
          </a:p>
          <a:p>
            <a:pPr marL="285750" indent="-285750">
              <a:buFont typeface="Wingdings" panose="05000000000000000000" pitchFamily="2" charset="2"/>
              <a:buChar char="ü"/>
            </a:pPr>
            <a:r>
              <a:rPr lang="en-ZA" dirty="0" smtClean="0"/>
              <a:t>Update </a:t>
            </a:r>
            <a:r>
              <a:rPr lang="en-ZA" dirty="0"/>
              <a:t>status</a:t>
            </a:r>
          </a:p>
          <a:p>
            <a:pPr marL="285750" indent="-285750">
              <a:buFont typeface="Wingdings" panose="05000000000000000000" pitchFamily="2" charset="2"/>
              <a:buChar char="ü"/>
            </a:pPr>
            <a:r>
              <a:rPr lang="en-ZA" dirty="0" smtClean="0"/>
              <a:t>Closure </a:t>
            </a:r>
            <a:r>
              <a:rPr lang="en-ZA" dirty="0"/>
              <a:t>request.</a:t>
            </a:r>
          </a:p>
        </p:txBody>
      </p:sp>
      <p:sp>
        <p:nvSpPr>
          <p:cNvPr id="5" name="TextBox 4"/>
          <p:cNvSpPr txBox="1"/>
          <p:nvPr/>
        </p:nvSpPr>
        <p:spPr>
          <a:xfrm>
            <a:off x="3658483" y="142597"/>
            <a:ext cx="4959046"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Parcel Reservation Process Flow</a:t>
            </a:r>
            <a:endParaRPr lang="en-ZA" dirty="0"/>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70739406-B01A-4FB1-972E-3943F7F16DA4}" type="slidenum">
              <a:rPr lang="en-ZA" smtClean="0"/>
              <a:t>30</a:t>
            </a:fld>
            <a:endParaRPr lang="en-ZA"/>
          </a:p>
        </p:txBody>
      </p:sp>
    </p:spTree>
    <p:extLst>
      <p:ext uri="{BB962C8B-B14F-4D97-AF65-F5344CB8AC3E}">
        <p14:creationId xmlns:p14="http://schemas.microsoft.com/office/powerpoint/2010/main" val="4089666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29192" y="0"/>
            <a:ext cx="5933615" cy="6858000"/>
          </a:xfrm>
          <a:prstGeom prst="rect">
            <a:avLst/>
          </a:prstGeom>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052290" y="478025"/>
            <a:ext cx="226290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Parcel Reservation </a:t>
            </a:r>
            <a:endParaRPr lang="en-ZA" dirty="0"/>
          </a:p>
        </p:txBody>
      </p:sp>
      <p:sp>
        <p:nvSpPr>
          <p:cNvPr id="2" name="Slide Number Placeholder 1"/>
          <p:cNvSpPr>
            <a:spLocks noGrp="1"/>
          </p:cNvSpPr>
          <p:nvPr>
            <p:ph type="sldNum" sz="quarter" idx="12"/>
          </p:nvPr>
        </p:nvSpPr>
        <p:spPr/>
        <p:txBody>
          <a:bodyPr/>
          <a:lstStyle/>
          <a:p>
            <a:fld id="{70739406-B01A-4FB1-972E-3943F7F16DA4}" type="slidenum">
              <a:rPr lang="en-ZA" smtClean="0"/>
              <a:t>31</a:t>
            </a:fld>
            <a:endParaRPr lang="en-ZA"/>
          </a:p>
        </p:txBody>
      </p:sp>
    </p:spTree>
    <p:extLst>
      <p:ext uri="{BB962C8B-B14F-4D97-AF65-F5344CB8AC3E}">
        <p14:creationId xmlns:p14="http://schemas.microsoft.com/office/powerpoint/2010/main" val="42652889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1719" y="2206450"/>
            <a:ext cx="12048562" cy="2426627"/>
          </a:xfrm>
          <a:prstGeom prst="rect">
            <a:avLst/>
          </a:prstGeom>
        </p:spPr>
      </p:pic>
      <p:sp>
        <p:nvSpPr>
          <p:cNvPr id="3" name="TextBox 2"/>
          <p:cNvSpPr txBox="1"/>
          <p:nvPr/>
        </p:nvSpPr>
        <p:spPr>
          <a:xfrm>
            <a:off x="2370739" y="545068"/>
            <a:ext cx="741057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Parcel Reservation Database Tables with Primary and Foreign Key</a:t>
            </a:r>
            <a:endParaRPr lang="en-ZA" dirty="0"/>
          </a:p>
        </p:txBody>
      </p:sp>
      <p:graphicFrame>
        <p:nvGraphicFramePr>
          <p:cNvPr id="4" name="Object 3"/>
          <p:cNvGraphicFramePr>
            <a:graphicFrameLocks noChangeAspect="1"/>
          </p:cNvGraphicFramePr>
          <p:nvPr>
            <p:extLst>
              <p:ext uri="{D42A27DB-BD31-4B8C-83A1-F6EECF244321}">
                <p14:modId xmlns:p14="http://schemas.microsoft.com/office/powerpoint/2010/main" val="3931745716"/>
              </p:ext>
            </p:extLst>
          </p:nvPr>
        </p:nvGraphicFramePr>
        <p:xfrm>
          <a:off x="5132961" y="5009197"/>
          <a:ext cx="914400" cy="792163"/>
        </p:xfrm>
        <a:graphic>
          <a:graphicData uri="http://schemas.openxmlformats.org/presentationml/2006/ole">
            <mc:AlternateContent xmlns:mc="http://schemas.openxmlformats.org/markup-compatibility/2006">
              <mc:Choice xmlns:v="urn:schemas-microsoft-com:vml" Requires="v">
                <p:oleObj spid="_x0000_s5301" name="Worksheet" showAsIcon="1" r:id="rId4" imgW="914400" imgH="792360" progId="Excel.Sheet.12">
                  <p:embed/>
                </p:oleObj>
              </mc:Choice>
              <mc:Fallback>
                <p:oleObj name="Worksheet" showAsIcon="1" r:id="rId4" imgW="914400" imgH="792360" progId="Excel.Sheet.12">
                  <p:embed/>
                  <p:pic>
                    <p:nvPicPr>
                      <p:cNvPr id="0" name=""/>
                      <p:cNvPicPr/>
                      <p:nvPr/>
                    </p:nvPicPr>
                    <p:blipFill>
                      <a:blip r:embed="rId5"/>
                      <a:stretch>
                        <a:fillRect/>
                      </a:stretch>
                    </p:blipFill>
                    <p:spPr>
                      <a:xfrm>
                        <a:off x="5132961" y="5009197"/>
                        <a:ext cx="914400" cy="792163"/>
                      </a:xfrm>
                      <a:prstGeom prst="rect">
                        <a:avLst/>
                      </a:prstGeom>
                    </p:spPr>
                  </p:pic>
                </p:oleObj>
              </mc:Fallback>
            </mc:AlternateContent>
          </a:graphicData>
        </a:graphic>
      </p:graphicFrame>
      <p:pic>
        <p:nvPicPr>
          <p:cNvPr id="5" name="Picture 4"/>
          <p:cNvPicPr/>
          <p:nvPr/>
        </p:nvPicPr>
        <p:blipFill>
          <a:blip r:embed="rId6"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6" name="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70739406-B01A-4FB1-972E-3943F7F16DA4}" type="slidenum">
              <a:rPr lang="en-ZA" smtClean="0"/>
              <a:t>32</a:t>
            </a:fld>
            <a:endParaRPr lang="en-ZA"/>
          </a:p>
        </p:txBody>
      </p:sp>
    </p:spTree>
    <p:extLst>
      <p:ext uri="{BB962C8B-B14F-4D97-AF65-F5344CB8AC3E}">
        <p14:creationId xmlns:p14="http://schemas.microsoft.com/office/powerpoint/2010/main" val="11321140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225" y="2488925"/>
            <a:ext cx="12035550" cy="1880148"/>
          </a:xfrm>
          <a:prstGeom prst="rect">
            <a:avLst/>
          </a:prstGeom>
        </p:spPr>
      </p:pic>
      <p:sp>
        <p:nvSpPr>
          <p:cNvPr id="3" name="TextBox 2"/>
          <p:cNvSpPr txBox="1"/>
          <p:nvPr/>
        </p:nvSpPr>
        <p:spPr>
          <a:xfrm>
            <a:off x="2281382" y="560717"/>
            <a:ext cx="714894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a:t>Existing </a:t>
            </a:r>
            <a:r>
              <a:rPr lang="en-ZA" dirty="0" smtClean="0"/>
              <a:t>Production Tables Details</a:t>
            </a:r>
            <a:endParaRPr lang="en-ZA"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70739406-B01A-4FB1-972E-3943F7F16DA4}" type="slidenum">
              <a:rPr lang="en-ZA" smtClean="0"/>
              <a:t>33</a:t>
            </a:fld>
            <a:endParaRPr lang="en-ZA"/>
          </a:p>
        </p:txBody>
      </p:sp>
    </p:spTree>
    <p:extLst>
      <p:ext uri="{BB962C8B-B14F-4D97-AF65-F5344CB8AC3E}">
        <p14:creationId xmlns:p14="http://schemas.microsoft.com/office/powerpoint/2010/main" val="7238724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61204" y="872226"/>
            <a:ext cx="5869592" cy="5907178"/>
          </a:xfrm>
          <a:prstGeom prst="rect">
            <a:avLst/>
          </a:prstGeom>
        </p:spPr>
      </p:pic>
      <p:sp>
        <p:nvSpPr>
          <p:cNvPr id="4" name="TextBox 3"/>
          <p:cNvSpPr txBox="1"/>
          <p:nvPr/>
        </p:nvSpPr>
        <p:spPr>
          <a:xfrm>
            <a:off x="3562703" y="163901"/>
            <a:ext cx="483079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Lodgement </a:t>
            </a:r>
            <a:endParaRPr lang="en-ZA" dirty="0"/>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70739406-B01A-4FB1-972E-3943F7F16DA4}" type="slidenum">
              <a:rPr lang="en-ZA" smtClean="0"/>
              <a:t>34</a:t>
            </a:fld>
            <a:endParaRPr lang="en-ZA"/>
          </a:p>
        </p:txBody>
      </p:sp>
    </p:spTree>
    <p:extLst>
      <p:ext uri="{BB962C8B-B14F-4D97-AF65-F5344CB8AC3E}">
        <p14:creationId xmlns:p14="http://schemas.microsoft.com/office/powerpoint/2010/main" val="3705053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90982" y="138023"/>
            <a:ext cx="638232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Lodgement Process Flow</a:t>
            </a:r>
            <a:endParaRPr lang="en-ZA" dirty="0"/>
          </a:p>
        </p:txBody>
      </p:sp>
      <p:sp>
        <p:nvSpPr>
          <p:cNvPr id="6" name="TextBox 5"/>
          <p:cNvSpPr txBox="1"/>
          <p:nvPr/>
        </p:nvSpPr>
        <p:spPr>
          <a:xfrm>
            <a:off x="792079" y="4960309"/>
            <a:ext cx="10842157" cy="646331"/>
          </a:xfrm>
          <a:prstGeom prst="rect">
            <a:avLst/>
          </a:prstGeom>
          <a:noFill/>
        </p:spPr>
        <p:txBody>
          <a:bodyPr wrap="square" rtlCol="0">
            <a:spAutoFit/>
          </a:bodyPr>
          <a:lstStyle/>
          <a:p>
            <a:pPr marL="285750" indent="-285750" algn="just">
              <a:buFont typeface="Wingdings" panose="05000000000000000000" pitchFamily="2" charset="2"/>
              <a:buChar char="ü"/>
            </a:pPr>
            <a:r>
              <a:rPr lang="en-ZA" dirty="0" smtClean="0"/>
              <a:t>After </a:t>
            </a:r>
            <a:r>
              <a:rPr lang="en-ZA" dirty="0"/>
              <a:t>successful login user can request for lodgement by providing requested details.</a:t>
            </a:r>
          </a:p>
          <a:p>
            <a:pPr marL="285750" indent="-285750" algn="just">
              <a:buFont typeface="Wingdings" panose="05000000000000000000" pitchFamily="2" charset="2"/>
              <a:buChar char="ü"/>
            </a:pPr>
            <a:endParaRPr lang="en-ZA" dirty="0"/>
          </a:p>
        </p:txBody>
      </p:sp>
      <p:pic>
        <p:nvPicPr>
          <p:cNvPr id="7" name="Picture 6"/>
          <p:cNvPicPr>
            <a:picLocks noChangeAspect="1"/>
          </p:cNvPicPr>
          <p:nvPr/>
        </p:nvPicPr>
        <p:blipFill>
          <a:blip r:embed="rId2"/>
          <a:stretch>
            <a:fillRect/>
          </a:stretch>
        </p:blipFill>
        <p:spPr>
          <a:xfrm>
            <a:off x="101596" y="713204"/>
            <a:ext cx="6213158" cy="3394710"/>
          </a:xfrm>
          <a:prstGeom prst="rect">
            <a:avLst/>
          </a:prstGeom>
        </p:spPr>
      </p:pic>
      <p:pic>
        <p:nvPicPr>
          <p:cNvPr id="9" name="Picture 8"/>
          <p:cNvPicPr>
            <a:picLocks noChangeAspect="1"/>
          </p:cNvPicPr>
          <p:nvPr/>
        </p:nvPicPr>
        <p:blipFill>
          <a:blip r:embed="rId3"/>
          <a:stretch>
            <a:fillRect/>
          </a:stretch>
        </p:blipFill>
        <p:spPr>
          <a:xfrm>
            <a:off x="6398203" y="729243"/>
            <a:ext cx="5657850" cy="3533775"/>
          </a:xfrm>
          <a:prstGeom prst="rect">
            <a:avLst/>
          </a:prstGeom>
        </p:spPr>
      </p:pic>
      <p:pic>
        <p:nvPicPr>
          <p:cNvPr id="10" name="Picture 9"/>
          <p:cNvPicPr/>
          <p:nvPr/>
        </p:nvPicPr>
        <p:blipFill>
          <a:blip r:embed="rId4"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1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13" y="0"/>
            <a:ext cx="2114551" cy="6373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70739406-B01A-4FB1-972E-3943F7F16DA4}" type="slidenum">
              <a:rPr lang="en-ZA" smtClean="0"/>
              <a:t>35</a:t>
            </a:fld>
            <a:endParaRPr lang="en-ZA"/>
          </a:p>
        </p:txBody>
      </p:sp>
    </p:spTree>
    <p:extLst>
      <p:ext uri="{BB962C8B-B14F-4D97-AF65-F5344CB8AC3E}">
        <p14:creationId xmlns:p14="http://schemas.microsoft.com/office/powerpoint/2010/main" val="13253881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82139" y="3930203"/>
            <a:ext cx="10844842" cy="2031325"/>
          </a:xfrm>
          <a:prstGeom prst="rect">
            <a:avLst/>
          </a:prstGeom>
        </p:spPr>
        <p:txBody>
          <a:bodyPr wrap="square">
            <a:spAutoFit/>
          </a:bodyPr>
          <a:lstStyle/>
          <a:p>
            <a:pPr marL="285750" indent="-285750">
              <a:buFont typeface="Wingdings" panose="05000000000000000000" pitchFamily="2" charset="2"/>
              <a:buChar char="ü"/>
            </a:pPr>
            <a:r>
              <a:rPr lang="en-ZA" dirty="0" smtClean="0"/>
              <a:t>Submissions </a:t>
            </a:r>
            <a:r>
              <a:rPr lang="en-ZA" dirty="0"/>
              <a:t>are made online or via registry are being scrutinized in order to see if all relevant documentation is received (including relevant consents and relevant proof of payments, report, field book, co-ordinate list, working plan etc).</a:t>
            </a:r>
          </a:p>
          <a:p>
            <a:pPr marL="285750" indent="-285750">
              <a:buFont typeface="Wingdings" panose="05000000000000000000" pitchFamily="2" charset="2"/>
              <a:buChar char="ü"/>
            </a:pPr>
            <a:endParaRPr lang="en-ZA" dirty="0"/>
          </a:p>
          <a:p>
            <a:pPr marL="285750" indent="-285750">
              <a:buFont typeface="Wingdings" panose="05000000000000000000" pitchFamily="2" charset="2"/>
              <a:buChar char="ü"/>
            </a:pPr>
            <a:r>
              <a:rPr lang="en-ZA" dirty="0" smtClean="0"/>
              <a:t>If </a:t>
            </a:r>
            <a:r>
              <a:rPr lang="en-ZA" dirty="0"/>
              <a:t>there is a job that is being submitted without property numbers included for the survey, the request is being made to the information section in order for them to reserve numbers for the relevant survey (this delay the lodgement process because you can’t lodge any work without the property numbers).</a:t>
            </a:r>
          </a:p>
        </p:txBody>
      </p:sp>
      <p:pic>
        <p:nvPicPr>
          <p:cNvPr id="4" name="Picture 3"/>
          <p:cNvPicPr>
            <a:picLocks noChangeAspect="1"/>
          </p:cNvPicPr>
          <p:nvPr/>
        </p:nvPicPr>
        <p:blipFill>
          <a:blip r:embed="rId2"/>
          <a:stretch>
            <a:fillRect/>
          </a:stretch>
        </p:blipFill>
        <p:spPr>
          <a:xfrm>
            <a:off x="3157109" y="765645"/>
            <a:ext cx="5231235" cy="3091510"/>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890982" y="138023"/>
            <a:ext cx="638232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Lodgement Process Flow</a:t>
            </a:r>
            <a:endParaRPr lang="en-ZA" dirty="0"/>
          </a:p>
        </p:txBody>
      </p:sp>
      <p:sp>
        <p:nvSpPr>
          <p:cNvPr id="2" name="Slide Number Placeholder 1"/>
          <p:cNvSpPr>
            <a:spLocks noGrp="1"/>
          </p:cNvSpPr>
          <p:nvPr>
            <p:ph type="sldNum" sz="quarter" idx="12"/>
          </p:nvPr>
        </p:nvSpPr>
        <p:spPr/>
        <p:txBody>
          <a:bodyPr/>
          <a:lstStyle/>
          <a:p>
            <a:fld id="{70739406-B01A-4FB1-972E-3943F7F16DA4}" type="slidenum">
              <a:rPr lang="en-ZA" smtClean="0"/>
              <a:t>36</a:t>
            </a:fld>
            <a:endParaRPr lang="en-ZA"/>
          </a:p>
        </p:txBody>
      </p:sp>
    </p:spTree>
    <p:extLst>
      <p:ext uri="{BB962C8B-B14F-4D97-AF65-F5344CB8AC3E}">
        <p14:creationId xmlns:p14="http://schemas.microsoft.com/office/powerpoint/2010/main" val="3231527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4909" y="1616038"/>
            <a:ext cx="8612505" cy="2085023"/>
          </a:xfrm>
          <a:prstGeom prst="rect">
            <a:avLst/>
          </a:prstGeom>
        </p:spPr>
      </p:pic>
      <p:sp>
        <p:nvSpPr>
          <p:cNvPr id="3" name="TextBox 2"/>
          <p:cNvSpPr txBox="1"/>
          <p:nvPr/>
        </p:nvSpPr>
        <p:spPr>
          <a:xfrm>
            <a:off x="1140643" y="4421171"/>
            <a:ext cx="10039547" cy="646331"/>
          </a:xfrm>
          <a:prstGeom prst="rect">
            <a:avLst/>
          </a:prstGeom>
          <a:noFill/>
        </p:spPr>
        <p:txBody>
          <a:bodyPr wrap="square" rtlCol="0">
            <a:spAutoFit/>
          </a:bodyPr>
          <a:lstStyle/>
          <a:p>
            <a:pPr marL="285750" indent="-285750" algn="just">
              <a:buFont typeface="Wingdings" panose="05000000000000000000" pitchFamily="2" charset="2"/>
              <a:buChar char="ü"/>
            </a:pPr>
            <a:r>
              <a:rPr lang="en-ZA" dirty="0" smtClean="0"/>
              <a:t>Once </a:t>
            </a:r>
            <a:r>
              <a:rPr lang="en-ZA" dirty="0"/>
              <a:t>the user submit the request it will be routed to lodgement manager to assign the request to the lodgement officer in order to carry out necessary action and fulfil the request.</a:t>
            </a: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1666587"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890982" y="138023"/>
            <a:ext cx="638232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Lodgement Process Flow</a:t>
            </a:r>
            <a:endParaRPr lang="en-ZA" dirty="0"/>
          </a:p>
        </p:txBody>
      </p:sp>
      <p:sp>
        <p:nvSpPr>
          <p:cNvPr id="7" name="Slide Number Placeholder 6"/>
          <p:cNvSpPr>
            <a:spLocks noGrp="1"/>
          </p:cNvSpPr>
          <p:nvPr>
            <p:ph type="sldNum" sz="quarter" idx="12"/>
          </p:nvPr>
        </p:nvSpPr>
        <p:spPr/>
        <p:txBody>
          <a:bodyPr/>
          <a:lstStyle/>
          <a:p>
            <a:fld id="{70739406-B01A-4FB1-972E-3943F7F16DA4}" type="slidenum">
              <a:rPr lang="en-ZA" smtClean="0"/>
              <a:t>37</a:t>
            </a:fld>
            <a:endParaRPr lang="en-ZA"/>
          </a:p>
        </p:txBody>
      </p:sp>
    </p:spTree>
    <p:extLst>
      <p:ext uri="{BB962C8B-B14F-4D97-AF65-F5344CB8AC3E}">
        <p14:creationId xmlns:p14="http://schemas.microsoft.com/office/powerpoint/2010/main" val="29700942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97361" y="1282560"/>
            <a:ext cx="8612505" cy="2064068"/>
          </a:xfrm>
          <a:prstGeom prst="rect">
            <a:avLst/>
          </a:prstGeom>
        </p:spPr>
      </p:pic>
      <p:sp>
        <p:nvSpPr>
          <p:cNvPr id="3" name="Rectangle 2"/>
          <p:cNvSpPr/>
          <p:nvPr/>
        </p:nvSpPr>
        <p:spPr>
          <a:xfrm>
            <a:off x="1965565" y="4121835"/>
            <a:ext cx="7829549" cy="369332"/>
          </a:xfrm>
          <a:prstGeom prst="rect">
            <a:avLst/>
          </a:prstGeom>
        </p:spPr>
        <p:txBody>
          <a:bodyPr wrap="square">
            <a:spAutoFit/>
          </a:bodyPr>
          <a:lstStyle/>
          <a:p>
            <a:pPr marL="285750" indent="-285750" algn="just">
              <a:buFont typeface="Wingdings" panose="05000000000000000000" pitchFamily="2" charset="2"/>
              <a:buChar char="ü"/>
            </a:pPr>
            <a:r>
              <a:rPr lang="en-ZA" dirty="0" smtClean="0"/>
              <a:t>On </a:t>
            </a:r>
            <a:r>
              <a:rPr lang="en-ZA" dirty="0"/>
              <a:t>received of the invoices and receipts the jobs are now ready for lodgement.</a:t>
            </a: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1777423"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890982" y="138023"/>
            <a:ext cx="638232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Lodgement Process Flow</a:t>
            </a:r>
            <a:endParaRPr lang="en-ZA" dirty="0"/>
          </a:p>
        </p:txBody>
      </p:sp>
      <p:sp>
        <p:nvSpPr>
          <p:cNvPr id="7" name="Slide Number Placeholder 6"/>
          <p:cNvSpPr>
            <a:spLocks noGrp="1"/>
          </p:cNvSpPr>
          <p:nvPr>
            <p:ph type="sldNum" sz="quarter" idx="12"/>
          </p:nvPr>
        </p:nvSpPr>
        <p:spPr/>
        <p:txBody>
          <a:bodyPr/>
          <a:lstStyle/>
          <a:p>
            <a:fld id="{70739406-B01A-4FB1-972E-3943F7F16DA4}" type="slidenum">
              <a:rPr lang="en-ZA" smtClean="0"/>
              <a:t>38</a:t>
            </a:fld>
            <a:endParaRPr lang="en-ZA"/>
          </a:p>
        </p:txBody>
      </p:sp>
    </p:spTree>
    <p:extLst>
      <p:ext uri="{BB962C8B-B14F-4D97-AF65-F5344CB8AC3E}">
        <p14:creationId xmlns:p14="http://schemas.microsoft.com/office/powerpoint/2010/main" val="6465165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55112" y="258277"/>
            <a:ext cx="7143750" cy="2952750"/>
          </a:xfrm>
          <a:prstGeom prst="rect">
            <a:avLst/>
          </a:prstGeom>
        </p:spPr>
      </p:pic>
      <p:sp>
        <p:nvSpPr>
          <p:cNvPr id="3" name="Rectangle 2"/>
          <p:cNvSpPr/>
          <p:nvPr/>
        </p:nvSpPr>
        <p:spPr>
          <a:xfrm>
            <a:off x="1986952" y="3441680"/>
            <a:ext cx="8649418" cy="3139321"/>
          </a:xfrm>
          <a:prstGeom prst="rect">
            <a:avLst/>
          </a:prstGeom>
        </p:spPr>
        <p:txBody>
          <a:bodyPr wrap="square">
            <a:spAutoFit/>
          </a:bodyPr>
          <a:lstStyle/>
          <a:p>
            <a:pPr marL="285750" indent="-285750" algn="just">
              <a:buFont typeface="Wingdings" panose="05000000000000000000" pitchFamily="2" charset="2"/>
              <a:buChar char="ü"/>
            </a:pPr>
            <a:r>
              <a:rPr lang="en-ZA" dirty="0" smtClean="0"/>
              <a:t>If </a:t>
            </a:r>
            <a:r>
              <a:rPr lang="en-ZA" dirty="0"/>
              <a:t>all the documents is on hand ready, the lodgement is being done.</a:t>
            </a:r>
          </a:p>
          <a:p>
            <a:pPr marL="285750" indent="-285750" algn="just">
              <a:buFont typeface="Wingdings" panose="05000000000000000000" pitchFamily="2" charset="2"/>
              <a:buChar char="ü"/>
            </a:pPr>
            <a:endParaRPr lang="en-ZA" dirty="0"/>
          </a:p>
          <a:p>
            <a:pPr marL="285750" indent="-285750" algn="just">
              <a:buFont typeface="Wingdings" panose="05000000000000000000" pitchFamily="2" charset="2"/>
              <a:buChar char="ü"/>
            </a:pPr>
            <a:r>
              <a:rPr lang="en-ZA" dirty="0" smtClean="0"/>
              <a:t>The </a:t>
            </a:r>
            <a:r>
              <a:rPr lang="en-ZA" dirty="0"/>
              <a:t>batch number and sg numbers (diagrams &amp; general plans), d numbers (sectional title plans) and </a:t>
            </a:r>
            <a:r>
              <a:rPr lang="en-ZA" dirty="0" smtClean="0"/>
              <a:t>SR </a:t>
            </a:r>
            <a:r>
              <a:rPr lang="en-ZA" dirty="0"/>
              <a:t>numbers (survey records numbers) etc and create the relevant docket with all the relevant document numbers on it for each job/batch.</a:t>
            </a:r>
          </a:p>
          <a:p>
            <a:pPr marL="285750" indent="-285750" algn="just">
              <a:buFont typeface="Wingdings" panose="05000000000000000000" pitchFamily="2" charset="2"/>
              <a:buChar char="ü"/>
            </a:pPr>
            <a:endParaRPr lang="en-ZA" dirty="0"/>
          </a:p>
          <a:p>
            <a:pPr marL="285750" indent="-285750" algn="just">
              <a:buFont typeface="Wingdings" panose="05000000000000000000" pitchFamily="2" charset="2"/>
              <a:buChar char="ü"/>
            </a:pPr>
            <a:r>
              <a:rPr lang="en-ZA" dirty="0" smtClean="0"/>
              <a:t>An </a:t>
            </a:r>
            <a:r>
              <a:rPr lang="en-ZA" dirty="0"/>
              <a:t>acknowledgement letter for the client in order for the client to know that the job has being lodge and to have all the numbers for the job.</a:t>
            </a:r>
          </a:p>
          <a:p>
            <a:pPr marL="285750" indent="-285750" algn="just">
              <a:buFont typeface="Wingdings" panose="05000000000000000000" pitchFamily="2" charset="2"/>
              <a:buChar char="ü"/>
            </a:pPr>
            <a:endParaRPr lang="en-ZA" dirty="0"/>
          </a:p>
          <a:p>
            <a:pPr marL="285750" indent="-285750" algn="just">
              <a:buFont typeface="Wingdings" panose="05000000000000000000" pitchFamily="2" charset="2"/>
              <a:buChar char="ü"/>
            </a:pPr>
            <a:r>
              <a:rPr lang="en-ZA" dirty="0" smtClean="0"/>
              <a:t>Each </a:t>
            </a:r>
            <a:r>
              <a:rPr lang="en-ZA" dirty="0"/>
              <a:t>job are now being packed together and then being send to the 1st level examination section in order for the examination to be done.</a:t>
            </a: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4" y="-9236"/>
            <a:ext cx="1851314"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70739406-B01A-4FB1-972E-3943F7F16DA4}" type="slidenum">
              <a:rPr lang="en-ZA" smtClean="0"/>
              <a:t>39</a:t>
            </a:fld>
            <a:endParaRPr lang="en-ZA"/>
          </a:p>
        </p:txBody>
      </p:sp>
    </p:spTree>
    <p:extLst>
      <p:ext uri="{BB962C8B-B14F-4D97-AF65-F5344CB8AC3E}">
        <p14:creationId xmlns:p14="http://schemas.microsoft.com/office/powerpoint/2010/main" val="14412085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3080" y="1087253"/>
            <a:ext cx="11325838" cy="5494361"/>
          </a:xfrm>
          <a:prstGeom prst="rect">
            <a:avLst/>
          </a:prstGeom>
        </p:spPr>
      </p:pic>
      <p:sp>
        <p:nvSpPr>
          <p:cNvPr id="4" name="TextBox 3"/>
          <p:cNvSpPr txBox="1"/>
          <p:nvPr/>
        </p:nvSpPr>
        <p:spPr>
          <a:xfrm>
            <a:off x="3036491" y="483079"/>
            <a:ext cx="634041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a:t>Web Portal </a:t>
            </a:r>
            <a:r>
              <a:rPr lang="en-ZA" dirty="0" smtClean="0"/>
              <a:t>Spatial Viewer</a:t>
            </a:r>
            <a:endParaRPr lang="en-ZA" dirty="0"/>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70739406-B01A-4FB1-972E-3943F7F16DA4}" type="slidenum">
              <a:rPr lang="en-ZA" smtClean="0"/>
              <a:t>4</a:t>
            </a:fld>
            <a:endParaRPr lang="en-ZA"/>
          </a:p>
        </p:txBody>
      </p:sp>
    </p:spTree>
    <p:extLst>
      <p:ext uri="{BB962C8B-B14F-4D97-AF65-F5344CB8AC3E}">
        <p14:creationId xmlns:p14="http://schemas.microsoft.com/office/powerpoint/2010/main" val="26528514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13" y="0"/>
            <a:ext cx="2114551" cy="720436"/>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70739406-B01A-4FB1-972E-3943F7F16DA4}" type="slidenum">
              <a:rPr lang="en-ZA" smtClean="0"/>
              <a:t>40</a:t>
            </a:fld>
            <a:endParaRPr lang="en-ZA"/>
          </a:p>
        </p:txBody>
      </p:sp>
      <p:pic>
        <p:nvPicPr>
          <p:cNvPr id="7" name="Picture 6"/>
          <p:cNvPicPr>
            <a:picLocks noChangeAspect="1"/>
          </p:cNvPicPr>
          <p:nvPr/>
        </p:nvPicPr>
        <p:blipFill>
          <a:blip r:embed="rId4"/>
          <a:stretch>
            <a:fillRect/>
          </a:stretch>
        </p:blipFill>
        <p:spPr>
          <a:xfrm>
            <a:off x="464833" y="0"/>
            <a:ext cx="11546111" cy="6858000"/>
          </a:xfrm>
          <a:prstGeom prst="rect">
            <a:avLst/>
          </a:prstGeom>
        </p:spPr>
      </p:pic>
      <p:sp>
        <p:nvSpPr>
          <p:cNvPr id="8" name="TextBox 7"/>
          <p:cNvSpPr txBox="1"/>
          <p:nvPr/>
        </p:nvSpPr>
        <p:spPr>
          <a:xfrm>
            <a:off x="3308135" y="97296"/>
            <a:ext cx="400707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Lodgement </a:t>
            </a:r>
            <a:endParaRPr lang="en-ZA" dirty="0"/>
          </a:p>
        </p:txBody>
      </p:sp>
    </p:spTree>
    <p:extLst>
      <p:ext uri="{BB962C8B-B14F-4D97-AF65-F5344CB8AC3E}">
        <p14:creationId xmlns:p14="http://schemas.microsoft.com/office/powerpoint/2010/main" val="4848279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685" y="2085572"/>
            <a:ext cx="12126631" cy="2686855"/>
          </a:xfrm>
          <a:prstGeom prst="rect">
            <a:avLst/>
          </a:prstGeom>
        </p:spPr>
      </p:pic>
      <p:sp>
        <p:nvSpPr>
          <p:cNvPr id="3" name="TextBox 2"/>
          <p:cNvSpPr txBox="1"/>
          <p:nvPr/>
        </p:nvSpPr>
        <p:spPr>
          <a:xfrm>
            <a:off x="2299854" y="560717"/>
            <a:ext cx="7913819"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Lodgement Database Tables with Primary and Foreign Key</a:t>
            </a:r>
            <a:endParaRPr lang="en-ZA" dirty="0"/>
          </a:p>
        </p:txBody>
      </p:sp>
      <p:pic>
        <p:nvPicPr>
          <p:cNvPr id="5" name="Picture 4"/>
          <p:cNvPicPr/>
          <p:nvPr/>
        </p:nvPicPr>
        <p:blipFill>
          <a:blip r:embed="rId4"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6"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Object 6"/>
          <p:cNvGraphicFramePr>
            <a:graphicFrameLocks noChangeAspect="1"/>
          </p:cNvGraphicFramePr>
          <p:nvPr>
            <p:extLst>
              <p:ext uri="{D42A27DB-BD31-4B8C-83A1-F6EECF244321}">
                <p14:modId xmlns:p14="http://schemas.microsoft.com/office/powerpoint/2010/main" val="415015609"/>
              </p:ext>
            </p:extLst>
          </p:nvPr>
        </p:nvGraphicFramePr>
        <p:xfrm>
          <a:off x="5609617" y="5163267"/>
          <a:ext cx="914400" cy="792163"/>
        </p:xfrm>
        <a:graphic>
          <a:graphicData uri="http://schemas.openxmlformats.org/presentationml/2006/ole">
            <mc:AlternateContent xmlns:mc="http://schemas.openxmlformats.org/markup-compatibility/2006">
              <mc:Choice xmlns:v="urn:schemas-microsoft-com:vml" Requires="v">
                <p:oleObj spid="_x0000_s6319" name="Worksheet" showAsIcon="1" r:id="rId6" imgW="914400" imgH="792360" progId="Excel.Sheet.12">
                  <p:embed/>
                </p:oleObj>
              </mc:Choice>
              <mc:Fallback>
                <p:oleObj name="Worksheet" showAsIcon="1" r:id="rId6" imgW="914400" imgH="792360" progId="Excel.Sheet.12">
                  <p:embed/>
                  <p:pic>
                    <p:nvPicPr>
                      <p:cNvPr id="0" name=""/>
                      <p:cNvPicPr/>
                      <p:nvPr/>
                    </p:nvPicPr>
                    <p:blipFill>
                      <a:blip r:embed="rId7"/>
                      <a:stretch>
                        <a:fillRect/>
                      </a:stretch>
                    </p:blipFill>
                    <p:spPr>
                      <a:xfrm>
                        <a:off x="5609617" y="5163267"/>
                        <a:ext cx="914400" cy="792163"/>
                      </a:xfrm>
                      <a:prstGeom prst="rect">
                        <a:avLst/>
                      </a:prstGeom>
                    </p:spPr>
                  </p:pic>
                </p:oleObj>
              </mc:Fallback>
            </mc:AlternateContent>
          </a:graphicData>
        </a:graphic>
      </p:graphicFrame>
      <p:sp>
        <p:nvSpPr>
          <p:cNvPr id="4" name="Slide Number Placeholder 3"/>
          <p:cNvSpPr>
            <a:spLocks noGrp="1"/>
          </p:cNvSpPr>
          <p:nvPr>
            <p:ph type="sldNum" sz="quarter" idx="12"/>
          </p:nvPr>
        </p:nvSpPr>
        <p:spPr/>
        <p:txBody>
          <a:bodyPr/>
          <a:lstStyle/>
          <a:p>
            <a:fld id="{70739406-B01A-4FB1-972E-3943F7F16DA4}" type="slidenum">
              <a:rPr lang="en-ZA" smtClean="0"/>
              <a:t>41</a:t>
            </a:fld>
            <a:endParaRPr lang="en-ZA"/>
          </a:p>
        </p:txBody>
      </p:sp>
    </p:spTree>
    <p:extLst>
      <p:ext uri="{BB962C8B-B14F-4D97-AF65-F5344CB8AC3E}">
        <p14:creationId xmlns:p14="http://schemas.microsoft.com/office/powerpoint/2010/main" val="23243181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40169" y="669076"/>
            <a:ext cx="3551874" cy="6066473"/>
          </a:xfrm>
          <a:prstGeom prst="rect">
            <a:avLst/>
          </a:prstGeom>
        </p:spPr>
      </p:pic>
      <p:sp>
        <p:nvSpPr>
          <p:cNvPr id="4" name="TextBox 3"/>
          <p:cNvSpPr txBox="1"/>
          <p:nvPr/>
        </p:nvSpPr>
        <p:spPr>
          <a:xfrm>
            <a:off x="2567709" y="51761"/>
            <a:ext cx="6825674"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Production Source Existing Tables Details</a:t>
            </a:r>
            <a:endParaRPr lang="en-ZA" dirty="0"/>
          </a:p>
        </p:txBody>
      </p:sp>
      <p:pic>
        <p:nvPicPr>
          <p:cNvPr id="5" name="Picture 4"/>
          <p:cNvPicPr>
            <a:picLocks noChangeAspect="1"/>
          </p:cNvPicPr>
          <p:nvPr/>
        </p:nvPicPr>
        <p:blipFill>
          <a:blip r:embed="rId3"/>
          <a:stretch>
            <a:fillRect/>
          </a:stretch>
        </p:blipFill>
        <p:spPr>
          <a:xfrm>
            <a:off x="6102930" y="791527"/>
            <a:ext cx="3290453" cy="5821572"/>
          </a:xfrm>
          <a:prstGeom prst="rect">
            <a:avLst/>
          </a:prstGeom>
        </p:spPr>
      </p:pic>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13" y="0"/>
            <a:ext cx="1992079" cy="6690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70739406-B01A-4FB1-972E-3943F7F16DA4}" type="slidenum">
              <a:rPr lang="en-ZA" smtClean="0"/>
              <a:t>42</a:t>
            </a:fld>
            <a:endParaRPr lang="en-ZA"/>
          </a:p>
        </p:txBody>
      </p:sp>
    </p:spTree>
    <p:extLst>
      <p:ext uri="{BB962C8B-B14F-4D97-AF65-F5344CB8AC3E}">
        <p14:creationId xmlns:p14="http://schemas.microsoft.com/office/powerpoint/2010/main" val="32356425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99132" y="560717"/>
            <a:ext cx="438222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First Level Examination</a:t>
            </a:r>
            <a:endParaRPr lang="en-ZA" dirty="0"/>
          </a:p>
        </p:txBody>
      </p:sp>
      <p:pic>
        <p:nvPicPr>
          <p:cNvPr id="4" name="Picture 3"/>
          <p:cNvPicPr>
            <a:picLocks noChangeAspect="1"/>
          </p:cNvPicPr>
          <p:nvPr/>
        </p:nvPicPr>
        <p:blipFill>
          <a:blip r:embed="rId2"/>
          <a:stretch>
            <a:fillRect/>
          </a:stretch>
        </p:blipFill>
        <p:spPr>
          <a:xfrm>
            <a:off x="3037082" y="1198680"/>
            <a:ext cx="6083333" cy="5426796"/>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70739406-B01A-4FB1-972E-3943F7F16DA4}" type="slidenum">
              <a:rPr lang="en-ZA" smtClean="0"/>
              <a:t>43</a:t>
            </a:fld>
            <a:endParaRPr lang="en-ZA"/>
          </a:p>
        </p:txBody>
      </p:sp>
    </p:spTree>
    <p:extLst>
      <p:ext uri="{BB962C8B-B14F-4D97-AF65-F5344CB8AC3E}">
        <p14:creationId xmlns:p14="http://schemas.microsoft.com/office/powerpoint/2010/main" val="14810734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59023" y="1109449"/>
            <a:ext cx="6439448" cy="5622505"/>
          </a:xfrm>
          <a:prstGeom prst="rect">
            <a:avLst/>
          </a:prstGeom>
        </p:spPr>
      </p:pic>
      <p:sp>
        <p:nvSpPr>
          <p:cNvPr id="3" name="TextBox 2"/>
          <p:cNvSpPr txBox="1"/>
          <p:nvPr/>
        </p:nvSpPr>
        <p:spPr>
          <a:xfrm>
            <a:off x="3743855" y="560717"/>
            <a:ext cx="438222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Second Level Examination</a:t>
            </a:r>
            <a:endParaRPr lang="en-ZA"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70739406-B01A-4FB1-972E-3943F7F16DA4}" type="slidenum">
              <a:rPr lang="en-ZA" smtClean="0"/>
              <a:t>44</a:t>
            </a:fld>
            <a:endParaRPr lang="en-ZA"/>
          </a:p>
        </p:txBody>
      </p:sp>
    </p:spTree>
    <p:extLst>
      <p:ext uri="{BB962C8B-B14F-4D97-AF65-F5344CB8AC3E}">
        <p14:creationId xmlns:p14="http://schemas.microsoft.com/office/powerpoint/2010/main" val="29160707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0981" y="1783233"/>
            <a:ext cx="8275130" cy="1970818"/>
          </a:xfrm>
          <a:prstGeom prst="rect">
            <a:avLst/>
          </a:prstGeom>
        </p:spPr>
      </p:pic>
      <p:sp>
        <p:nvSpPr>
          <p:cNvPr id="3" name="TextBox 2"/>
          <p:cNvSpPr txBox="1"/>
          <p:nvPr/>
        </p:nvSpPr>
        <p:spPr>
          <a:xfrm>
            <a:off x="1117888" y="4070190"/>
            <a:ext cx="10039547" cy="646331"/>
          </a:xfrm>
          <a:prstGeom prst="rect">
            <a:avLst/>
          </a:prstGeom>
          <a:noFill/>
        </p:spPr>
        <p:txBody>
          <a:bodyPr wrap="square" rtlCol="0">
            <a:spAutoFit/>
          </a:bodyPr>
          <a:lstStyle/>
          <a:p>
            <a:pPr marL="285750" indent="-285750" algn="just">
              <a:buFont typeface="Wingdings" panose="05000000000000000000" pitchFamily="2" charset="2"/>
              <a:buChar char="ü"/>
            </a:pPr>
            <a:r>
              <a:rPr lang="en-ZA" dirty="0" smtClean="0"/>
              <a:t>Once </a:t>
            </a:r>
            <a:r>
              <a:rPr lang="en-ZA" dirty="0"/>
              <a:t>the user submit the request it will be routed  to examination manager to assign the request to the examination officer in order to carry out necessary action and fulfil the request.</a:t>
            </a:r>
          </a:p>
        </p:txBody>
      </p:sp>
      <p:sp>
        <p:nvSpPr>
          <p:cNvPr id="4" name="TextBox 3"/>
          <p:cNvSpPr txBox="1"/>
          <p:nvPr/>
        </p:nvSpPr>
        <p:spPr>
          <a:xfrm>
            <a:off x="3899132" y="560717"/>
            <a:ext cx="438222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First Level Examination Process Flow</a:t>
            </a:r>
            <a:endParaRPr lang="en-ZA" dirty="0"/>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70739406-B01A-4FB1-972E-3943F7F16DA4}" type="slidenum">
              <a:rPr lang="en-ZA" smtClean="0"/>
              <a:t>45</a:t>
            </a:fld>
            <a:endParaRPr lang="en-ZA"/>
          </a:p>
        </p:txBody>
      </p:sp>
    </p:spTree>
    <p:extLst>
      <p:ext uri="{BB962C8B-B14F-4D97-AF65-F5344CB8AC3E}">
        <p14:creationId xmlns:p14="http://schemas.microsoft.com/office/powerpoint/2010/main" val="5234946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44503" y="663427"/>
            <a:ext cx="7115175" cy="2105025"/>
          </a:xfrm>
          <a:prstGeom prst="rect">
            <a:avLst/>
          </a:prstGeom>
        </p:spPr>
      </p:pic>
      <p:sp>
        <p:nvSpPr>
          <p:cNvPr id="4" name="Rectangle 3"/>
          <p:cNvSpPr/>
          <p:nvPr/>
        </p:nvSpPr>
        <p:spPr>
          <a:xfrm>
            <a:off x="1751161" y="2884236"/>
            <a:ext cx="7824159" cy="840230"/>
          </a:xfrm>
          <a:prstGeom prst="rect">
            <a:avLst/>
          </a:prstGeom>
        </p:spPr>
        <p:txBody>
          <a:bodyPr wrap="square">
            <a:spAutoFit/>
          </a:bodyPr>
          <a:lstStyle/>
          <a:p>
            <a:pPr marL="285750" indent="-285750" algn="just">
              <a:lnSpc>
                <a:spcPct val="90000"/>
              </a:lnSpc>
              <a:spcBef>
                <a:spcPct val="50000"/>
              </a:spcBef>
              <a:buFont typeface="Wingdings" panose="05000000000000000000" pitchFamily="2" charset="2"/>
              <a:buChar char="ü"/>
            </a:pPr>
            <a:r>
              <a:rPr lang="en-ZA" altLang="en-US" dirty="0" smtClean="0"/>
              <a:t>Responsible </a:t>
            </a:r>
            <a:r>
              <a:rPr lang="en-ZA" altLang="en-US" dirty="0"/>
              <a:t>for the examination of diagrams, general plans, sectional title plans and survey records. the  examiners sign all docket items and raise relevant notes as to omissions and errors on documents.</a:t>
            </a:r>
          </a:p>
        </p:txBody>
      </p:sp>
      <p:sp>
        <p:nvSpPr>
          <p:cNvPr id="5" name="Rectangle 4"/>
          <p:cNvSpPr/>
          <p:nvPr/>
        </p:nvSpPr>
        <p:spPr>
          <a:xfrm>
            <a:off x="1961071" y="4089549"/>
            <a:ext cx="6096000" cy="1837426"/>
          </a:xfrm>
          <a:prstGeom prst="rect">
            <a:avLst/>
          </a:prstGeom>
        </p:spPr>
        <p:txBody>
          <a:bodyPr>
            <a:spAutoFit/>
          </a:bodyPr>
          <a:lstStyle/>
          <a:p>
            <a:pPr>
              <a:lnSpc>
                <a:spcPct val="90000"/>
              </a:lnSpc>
              <a:spcBef>
                <a:spcPct val="0"/>
              </a:spcBef>
            </a:pPr>
            <a:r>
              <a:rPr lang="en-ZA" altLang="en-US" dirty="0" smtClean="0"/>
              <a:t>They </a:t>
            </a:r>
            <a:r>
              <a:rPr lang="en-ZA" altLang="en-US" dirty="0"/>
              <a:t>will check and complete the following:</a:t>
            </a:r>
          </a:p>
          <a:p>
            <a:pPr marL="285750" indent="-285750">
              <a:lnSpc>
                <a:spcPct val="90000"/>
              </a:lnSpc>
              <a:spcBef>
                <a:spcPct val="0"/>
              </a:spcBef>
              <a:buFont typeface="Wingdings" panose="05000000000000000000" pitchFamily="2" charset="2"/>
              <a:buChar char="q"/>
            </a:pPr>
            <a:r>
              <a:rPr lang="en-ZA" altLang="en-US" dirty="0" smtClean="0"/>
              <a:t>Examination </a:t>
            </a:r>
            <a:r>
              <a:rPr lang="en-ZA" altLang="en-US" dirty="0"/>
              <a:t>fees</a:t>
            </a:r>
          </a:p>
          <a:p>
            <a:pPr marL="285750" indent="-285750">
              <a:lnSpc>
                <a:spcPct val="90000"/>
              </a:lnSpc>
              <a:spcBef>
                <a:spcPct val="0"/>
              </a:spcBef>
              <a:buFont typeface="Wingdings" panose="05000000000000000000" pitchFamily="2" charset="2"/>
              <a:buChar char="q"/>
            </a:pPr>
            <a:r>
              <a:rPr lang="en-ZA" altLang="en-US" dirty="0" smtClean="0"/>
              <a:t>Consents</a:t>
            </a:r>
            <a:endParaRPr lang="en-ZA" altLang="en-US" dirty="0"/>
          </a:p>
          <a:p>
            <a:pPr marL="285750" indent="-285750">
              <a:lnSpc>
                <a:spcPct val="90000"/>
              </a:lnSpc>
              <a:spcBef>
                <a:spcPct val="0"/>
              </a:spcBef>
              <a:buFont typeface="Wingdings" panose="05000000000000000000" pitchFamily="2" charset="2"/>
              <a:buChar char="q"/>
            </a:pPr>
            <a:r>
              <a:rPr lang="en-ZA" altLang="en-US" dirty="0" smtClean="0"/>
              <a:t>Scale </a:t>
            </a:r>
            <a:r>
              <a:rPr lang="en-ZA" altLang="en-US" dirty="0"/>
              <a:t>and plot</a:t>
            </a:r>
          </a:p>
          <a:p>
            <a:pPr marL="285750" indent="-285750">
              <a:lnSpc>
                <a:spcPct val="90000"/>
              </a:lnSpc>
              <a:spcBef>
                <a:spcPct val="0"/>
              </a:spcBef>
              <a:buFont typeface="Wingdings" panose="05000000000000000000" pitchFamily="2" charset="2"/>
              <a:buChar char="q"/>
            </a:pPr>
            <a:r>
              <a:rPr lang="en-ZA" altLang="en-US" dirty="0" smtClean="0"/>
              <a:t>Designation</a:t>
            </a:r>
            <a:endParaRPr lang="en-ZA" altLang="en-US" dirty="0"/>
          </a:p>
          <a:p>
            <a:pPr marL="285750" indent="-285750">
              <a:lnSpc>
                <a:spcPct val="90000"/>
              </a:lnSpc>
              <a:spcBef>
                <a:spcPct val="0"/>
              </a:spcBef>
              <a:buFont typeface="Wingdings" panose="05000000000000000000" pitchFamily="2" charset="2"/>
              <a:buChar char="q"/>
            </a:pPr>
            <a:r>
              <a:rPr lang="en-ZA" altLang="en-US" dirty="0" smtClean="0"/>
              <a:t>True </a:t>
            </a:r>
            <a:r>
              <a:rPr lang="en-ZA" altLang="en-US" dirty="0"/>
              <a:t>north</a:t>
            </a:r>
          </a:p>
          <a:p>
            <a:pPr marL="285750" indent="-285750">
              <a:lnSpc>
                <a:spcPct val="90000"/>
              </a:lnSpc>
              <a:spcBef>
                <a:spcPct val="0"/>
              </a:spcBef>
              <a:buFont typeface="Wingdings" panose="05000000000000000000" pitchFamily="2" charset="2"/>
              <a:buChar char="q"/>
            </a:pPr>
            <a:r>
              <a:rPr lang="en-ZA" altLang="en-US" dirty="0" smtClean="0"/>
              <a:t>Schedule </a:t>
            </a:r>
            <a:r>
              <a:rPr lang="en-ZA" altLang="en-US" dirty="0"/>
              <a:t>entry etc…….</a:t>
            </a:r>
          </a:p>
        </p:txBody>
      </p:sp>
      <p:sp>
        <p:nvSpPr>
          <p:cNvPr id="6" name="TextBox 5"/>
          <p:cNvSpPr txBox="1"/>
          <p:nvPr/>
        </p:nvSpPr>
        <p:spPr>
          <a:xfrm>
            <a:off x="3899132" y="126608"/>
            <a:ext cx="438222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First Level Examination Process Flow</a:t>
            </a:r>
            <a:endParaRPr lang="en-ZA" dirty="0"/>
          </a:p>
        </p:txBody>
      </p:sp>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8"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70739406-B01A-4FB1-972E-3943F7F16DA4}" type="slidenum">
              <a:rPr lang="en-ZA" smtClean="0"/>
              <a:t>46</a:t>
            </a:fld>
            <a:endParaRPr lang="en-ZA"/>
          </a:p>
        </p:txBody>
      </p:sp>
    </p:spTree>
    <p:extLst>
      <p:ext uri="{BB962C8B-B14F-4D97-AF65-F5344CB8AC3E}">
        <p14:creationId xmlns:p14="http://schemas.microsoft.com/office/powerpoint/2010/main" val="16280048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70320" y="1090018"/>
            <a:ext cx="7051358" cy="5416868"/>
          </a:xfrm>
          <a:prstGeom prst="rect">
            <a:avLst/>
          </a:prstGeom>
        </p:spPr>
      </p:pic>
      <p:sp>
        <p:nvSpPr>
          <p:cNvPr id="4" name="TextBox 3"/>
          <p:cNvSpPr txBox="1"/>
          <p:nvPr/>
        </p:nvSpPr>
        <p:spPr>
          <a:xfrm>
            <a:off x="3899132" y="329809"/>
            <a:ext cx="438222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First Level Examination Process Flow</a:t>
            </a:r>
            <a:endParaRPr lang="en-ZA" dirty="0"/>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70739406-B01A-4FB1-972E-3943F7F16DA4}" type="slidenum">
              <a:rPr lang="en-ZA" smtClean="0"/>
              <a:t>47</a:t>
            </a:fld>
            <a:endParaRPr lang="en-ZA"/>
          </a:p>
        </p:txBody>
      </p:sp>
    </p:spTree>
    <p:extLst>
      <p:ext uri="{BB962C8B-B14F-4D97-AF65-F5344CB8AC3E}">
        <p14:creationId xmlns:p14="http://schemas.microsoft.com/office/powerpoint/2010/main" val="36613899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04987" y="3838841"/>
            <a:ext cx="7348440" cy="1200329"/>
          </a:xfrm>
          <a:prstGeom prst="rect">
            <a:avLst/>
          </a:prstGeom>
        </p:spPr>
        <p:txBody>
          <a:bodyPr wrap="square">
            <a:spAutoFit/>
          </a:bodyPr>
          <a:lstStyle/>
          <a:p>
            <a:pPr marL="285750" indent="-285750">
              <a:spcBef>
                <a:spcPct val="50000"/>
              </a:spcBef>
              <a:buFont typeface="Wingdings" panose="05000000000000000000" pitchFamily="2" charset="2"/>
              <a:buChar char="ü"/>
            </a:pPr>
            <a:r>
              <a:rPr lang="en-ZA" altLang="en-US" dirty="0" smtClean="0"/>
              <a:t>Scrutinize </a:t>
            </a:r>
            <a:r>
              <a:rPr lang="en-ZA" altLang="en-US" dirty="0"/>
              <a:t>the work completed by the examiners</a:t>
            </a:r>
          </a:p>
          <a:p>
            <a:pPr marL="285750" indent="-285750">
              <a:spcBef>
                <a:spcPct val="50000"/>
              </a:spcBef>
              <a:buFont typeface="Wingdings" panose="05000000000000000000" pitchFamily="2" charset="2"/>
              <a:buChar char="ü"/>
            </a:pPr>
            <a:r>
              <a:rPr lang="en-ZA" altLang="en-US" dirty="0" smtClean="0"/>
              <a:t>Investigate </a:t>
            </a:r>
            <a:r>
              <a:rPr lang="en-ZA" altLang="en-US" dirty="0"/>
              <a:t>and deal with the more complex queries</a:t>
            </a:r>
          </a:p>
          <a:p>
            <a:pPr marL="285750" indent="-285750">
              <a:spcBef>
                <a:spcPct val="50000"/>
              </a:spcBef>
              <a:buFont typeface="Wingdings" panose="05000000000000000000" pitchFamily="2" charset="2"/>
              <a:buChar char="ü"/>
            </a:pPr>
            <a:r>
              <a:rPr lang="en-ZA" altLang="en-US" dirty="0" smtClean="0"/>
              <a:t>In </a:t>
            </a:r>
            <a:r>
              <a:rPr lang="en-ZA" altLang="en-US" dirty="0"/>
              <a:t>case of job is rejected the professional assistant should be notified.</a:t>
            </a:r>
            <a:endParaRPr lang="en-ZA" altLang="en-US" dirty="0" smtClean="0"/>
          </a:p>
        </p:txBody>
      </p:sp>
      <p:sp>
        <p:nvSpPr>
          <p:cNvPr id="4" name="TextBox 3"/>
          <p:cNvSpPr txBox="1"/>
          <p:nvPr/>
        </p:nvSpPr>
        <p:spPr>
          <a:xfrm>
            <a:off x="3880660" y="357519"/>
            <a:ext cx="438222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First Level Examination Process Flow</a:t>
            </a:r>
            <a:endParaRPr lang="en-ZA" dirty="0"/>
          </a:p>
        </p:txBody>
      </p:sp>
      <p:pic>
        <p:nvPicPr>
          <p:cNvPr id="5" name="Picture 4"/>
          <p:cNvPicPr>
            <a:picLocks noChangeAspect="1"/>
          </p:cNvPicPr>
          <p:nvPr/>
        </p:nvPicPr>
        <p:blipFill>
          <a:blip r:embed="rId2"/>
          <a:stretch>
            <a:fillRect/>
          </a:stretch>
        </p:blipFill>
        <p:spPr>
          <a:xfrm>
            <a:off x="1804987" y="1220808"/>
            <a:ext cx="8591550" cy="2124075"/>
          </a:xfrm>
          <a:prstGeom prst="rect">
            <a:avLst/>
          </a:prstGeom>
        </p:spPr>
      </p:pic>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70739406-B01A-4FB1-972E-3943F7F16DA4}" type="slidenum">
              <a:rPr lang="en-ZA" smtClean="0"/>
              <a:t>48</a:t>
            </a:fld>
            <a:endParaRPr lang="en-ZA"/>
          </a:p>
        </p:txBody>
      </p:sp>
    </p:spTree>
    <p:extLst>
      <p:ext uri="{BB962C8B-B14F-4D97-AF65-F5344CB8AC3E}">
        <p14:creationId xmlns:p14="http://schemas.microsoft.com/office/powerpoint/2010/main" val="24312263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40280" y="2143533"/>
            <a:ext cx="10619119" cy="1615827"/>
          </a:xfrm>
          <a:prstGeom prst="rect">
            <a:avLst/>
          </a:prstGeom>
        </p:spPr>
        <p:txBody>
          <a:bodyPr wrap="square">
            <a:spAutoFit/>
          </a:bodyPr>
          <a:lstStyle/>
          <a:p>
            <a:pPr algn="just">
              <a:spcBef>
                <a:spcPct val="50000"/>
              </a:spcBef>
            </a:pPr>
            <a:r>
              <a:rPr lang="en-ZA" altLang="en-US" dirty="0" smtClean="0"/>
              <a:t>Capture </a:t>
            </a:r>
            <a:r>
              <a:rPr lang="en-ZA" altLang="en-US" dirty="0"/>
              <a:t>alpha-numeric data from new and historic documents </a:t>
            </a:r>
          </a:p>
          <a:p>
            <a:pPr marL="285750" indent="-285750" algn="just">
              <a:spcBef>
                <a:spcPct val="50000"/>
              </a:spcBef>
              <a:buFont typeface="Wingdings" panose="05000000000000000000" pitchFamily="2" charset="2"/>
              <a:buChar char="ü"/>
            </a:pPr>
            <a:r>
              <a:rPr lang="en-ZA" altLang="en-US" dirty="0" smtClean="0"/>
              <a:t>Diagrams</a:t>
            </a:r>
            <a:r>
              <a:rPr lang="en-ZA" altLang="en-US" dirty="0"/>
              <a:t>, general plans , survey records </a:t>
            </a:r>
          </a:p>
          <a:p>
            <a:pPr algn="just">
              <a:spcBef>
                <a:spcPct val="50000"/>
              </a:spcBef>
            </a:pPr>
            <a:r>
              <a:rPr lang="en-ZA" altLang="en-US" dirty="0" smtClean="0"/>
              <a:t>Ensure </a:t>
            </a:r>
            <a:r>
              <a:rPr lang="en-ZA" altLang="en-US" dirty="0"/>
              <a:t>the reliability of data </a:t>
            </a:r>
          </a:p>
          <a:p>
            <a:pPr marL="285750" indent="-285750" algn="just">
              <a:spcBef>
                <a:spcPct val="50000"/>
              </a:spcBef>
              <a:buFont typeface="Wingdings" panose="05000000000000000000" pitchFamily="2" charset="2"/>
              <a:buChar char="ü"/>
            </a:pPr>
            <a:r>
              <a:rPr lang="en-ZA" altLang="en-US" dirty="0"/>
              <a:t> </a:t>
            </a:r>
            <a:r>
              <a:rPr lang="en-ZA" altLang="en-US" dirty="0" smtClean="0"/>
              <a:t>Consistency </a:t>
            </a:r>
            <a:r>
              <a:rPr lang="en-ZA" altLang="en-US" dirty="0"/>
              <a:t>checks: checks for correctness of all numeric data and property extents</a:t>
            </a:r>
          </a:p>
        </p:txBody>
      </p:sp>
      <p:sp>
        <p:nvSpPr>
          <p:cNvPr id="4" name="TextBox 3"/>
          <p:cNvSpPr txBox="1"/>
          <p:nvPr/>
        </p:nvSpPr>
        <p:spPr>
          <a:xfrm>
            <a:off x="3528196" y="707366"/>
            <a:ext cx="444260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Data Capture</a:t>
            </a:r>
            <a:endParaRPr lang="en-ZA" dirty="0"/>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70739406-B01A-4FB1-972E-3943F7F16DA4}" type="slidenum">
              <a:rPr lang="en-ZA" smtClean="0"/>
              <a:t>49</a:t>
            </a:fld>
            <a:endParaRPr lang="en-ZA"/>
          </a:p>
        </p:txBody>
      </p:sp>
    </p:spTree>
    <p:extLst>
      <p:ext uri="{BB962C8B-B14F-4D97-AF65-F5344CB8AC3E}">
        <p14:creationId xmlns:p14="http://schemas.microsoft.com/office/powerpoint/2010/main" val="42857232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66541" y="1114779"/>
            <a:ext cx="4314825" cy="1171575"/>
          </a:xfrm>
          <a:prstGeom prst="rect">
            <a:avLst/>
          </a:prstGeom>
        </p:spPr>
      </p:pic>
      <p:pic>
        <p:nvPicPr>
          <p:cNvPr id="4" name="Picture 3"/>
          <p:cNvPicPr>
            <a:picLocks noChangeAspect="1"/>
          </p:cNvPicPr>
          <p:nvPr/>
        </p:nvPicPr>
        <p:blipFill>
          <a:blip r:embed="rId3"/>
          <a:stretch>
            <a:fillRect/>
          </a:stretch>
        </p:blipFill>
        <p:spPr>
          <a:xfrm>
            <a:off x="1179707" y="2486733"/>
            <a:ext cx="4343400" cy="1654654"/>
          </a:xfrm>
          <a:prstGeom prst="rect">
            <a:avLst/>
          </a:prstGeom>
        </p:spPr>
      </p:pic>
      <p:sp>
        <p:nvSpPr>
          <p:cNvPr id="6" name="TextBox 5"/>
          <p:cNvSpPr txBox="1"/>
          <p:nvPr/>
        </p:nvSpPr>
        <p:spPr>
          <a:xfrm>
            <a:off x="2907104" y="483079"/>
            <a:ext cx="519310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a:t>Web Portal Search </a:t>
            </a:r>
          </a:p>
        </p:txBody>
      </p:sp>
      <p:pic>
        <p:nvPicPr>
          <p:cNvPr id="9" name="Picture 8"/>
          <p:cNvPicPr>
            <a:picLocks noChangeAspect="1"/>
          </p:cNvPicPr>
          <p:nvPr/>
        </p:nvPicPr>
        <p:blipFill>
          <a:blip r:embed="rId4"/>
          <a:stretch>
            <a:fillRect/>
          </a:stretch>
        </p:blipFill>
        <p:spPr>
          <a:xfrm>
            <a:off x="6651137" y="1395412"/>
            <a:ext cx="4324350" cy="4067175"/>
          </a:xfrm>
          <a:prstGeom prst="rect">
            <a:avLst/>
          </a:prstGeom>
        </p:spPr>
      </p:pic>
      <p:pic>
        <p:nvPicPr>
          <p:cNvPr id="10" name="Picture 9"/>
          <p:cNvPicPr>
            <a:picLocks noChangeAspect="1"/>
          </p:cNvPicPr>
          <p:nvPr/>
        </p:nvPicPr>
        <p:blipFill>
          <a:blip r:embed="rId5"/>
          <a:stretch>
            <a:fillRect/>
          </a:stretch>
        </p:blipFill>
        <p:spPr>
          <a:xfrm>
            <a:off x="6655005" y="5658114"/>
            <a:ext cx="4333875" cy="1114425"/>
          </a:xfrm>
          <a:prstGeom prst="rect">
            <a:avLst/>
          </a:prstGeom>
        </p:spPr>
      </p:pic>
      <p:pic>
        <p:nvPicPr>
          <p:cNvPr id="7" name="Picture 6"/>
          <p:cNvPicPr/>
          <p:nvPr/>
        </p:nvPicPr>
        <p:blipFill>
          <a:blip r:embed="rId6" cstate="print">
            <a:extLst>
              <a:ext uri="{28A0092B-C50C-407E-A947-70E740481C1C}">
                <a14:useLocalDpi xmlns:a14="http://schemas.microsoft.com/office/drawing/2010/main" val="0"/>
              </a:ext>
            </a:extLst>
          </a:blip>
          <a:stretch>
            <a:fillRect/>
          </a:stretch>
        </p:blipFill>
        <p:spPr>
          <a:xfrm>
            <a:off x="10002982" y="118052"/>
            <a:ext cx="2189018" cy="389948"/>
          </a:xfrm>
          <a:prstGeom prst="rect">
            <a:avLst/>
          </a:prstGeom>
        </p:spPr>
      </p:pic>
      <p:pic>
        <p:nvPicPr>
          <p:cNvPr id="8" name="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8"/>
          <a:stretch>
            <a:fillRect/>
          </a:stretch>
        </p:blipFill>
        <p:spPr>
          <a:xfrm>
            <a:off x="1179707" y="4341766"/>
            <a:ext cx="4343400" cy="1483304"/>
          </a:xfrm>
          <a:prstGeom prst="rect">
            <a:avLst/>
          </a:prstGeom>
        </p:spPr>
      </p:pic>
      <p:pic>
        <p:nvPicPr>
          <p:cNvPr id="12" name="Picture 11"/>
          <p:cNvPicPr>
            <a:picLocks noChangeAspect="1"/>
          </p:cNvPicPr>
          <p:nvPr/>
        </p:nvPicPr>
        <p:blipFill>
          <a:blip r:embed="rId9"/>
          <a:stretch>
            <a:fillRect/>
          </a:stretch>
        </p:blipFill>
        <p:spPr>
          <a:xfrm>
            <a:off x="1208282" y="5924550"/>
            <a:ext cx="4314825" cy="933450"/>
          </a:xfrm>
          <a:prstGeom prst="rect">
            <a:avLst/>
          </a:prstGeom>
        </p:spPr>
      </p:pic>
      <p:sp>
        <p:nvSpPr>
          <p:cNvPr id="2" name="Slide Number Placeholder 1"/>
          <p:cNvSpPr>
            <a:spLocks noGrp="1"/>
          </p:cNvSpPr>
          <p:nvPr>
            <p:ph type="sldNum" sz="quarter" idx="12"/>
          </p:nvPr>
        </p:nvSpPr>
        <p:spPr/>
        <p:txBody>
          <a:bodyPr/>
          <a:lstStyle/>
          <a:p>
            <a:fld id="{70739406-B01A-4FB1-972E-3943F7F16DA4}" type="slidenum">
              <a:rPr lang="en-ZA" smtClean="0"/>
              <a:t>5</a:t>
            </a:fld>
            <a:endParaRPr lang="en-ZA"/>
          </a:p>
        </p:txBody>
      </p:sp>
    </p:spTree>
    <p:extLst>
      <p:ext uri="{BB962C8B-B14F-4D97-AF65-F5344CB8AC3E}">
        <p14:creationId xmlns:p14="http://schemas.microsoft.com/office/powerpoint/2010/main" val="39965440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72055" y="1714959"/>
            <a:ext cx="8540211" cy="1993869"/>
          </a:xfrm>
          <a:prstGeom prst="rect">
            <a:avLst/>
          </a:prstGeom>
        </p:spPr>
      </p:pic>
      <p:sp>
        <p:nvSpPr>
          <p:cNvPr id="3" name="TextBox 2"/>
          <p:cNvSpPr txBox="1"/>
          <p:nvPr/>
        </p:nvSpPr>
        <p:spPr>
          <a:xfrm>
            <a:off x="1117888" y="4725971"/>
            <a:ext cx="10039547" cy="646331"/>
          </a:xfrm>
          <a:prstGeom prst="rect">
            <a:avLst/>
          </a:prstGeom>
          <a:noFill/>
        </p:spPr>
        <p:txBody>
          <a:bodyPr wrap="square" rtlCol="0">
            <a:spAutoFit/>
          </a:bodyPr>
          <a:lstStyle/>
          <a:p>
            <a:pPr marL="285750" indent="-285750" algn="just">
              <a:buFont typeface="Wingdings" panose="05000000000000000000" pitchFamily="2" charset="2"/>
              <a:buChar char="ü"/>
            </a:pPr>
            <a:r>
              <a:rPr lang="en-ZA" dirty="0" smtClean="0"/>
              <a:t>After </a:t>
            </a:r>
            <a:r>
              <a:rPr lang="en-ZA" dirty="0"/>
              <a:t>first level examination is done the request it will be routed to professional assistant manager to assign the request to the professional assistant for approval and reject process.</a:t>
            </a:r>
          </a:p>
        </p:txBody>
      </p:sp>
      <p:sp>
        <p:nvSpPr>
          <p:cNvPr id="4" name="TextBox 3"/>
          <p:cNvSpPr txBox="1"/>
          <p:nvPr/>
        </p:nvSpPr>
        <p:spPr>
          <a:xfrm>
            <a:off x="3743855" y="560717"/>
            <a:ext cx="438222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Second Level Examination</a:t>
            </a:r>
            <a:endParaRPr lang="en-ZA" dirty="0"/>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70739406-B01A-4FB1-972E-3943F7F16DA4}" type="slidenum">
              <a:rPr lang="en-ZA" smtClean="0"/>
              <a:t>50</a:t>
            </a:fld>
            <a:endParaRPr lang="en-ZA"/>
          </a:p>
        </p:txBody>
      </p:sp>
    </p:spTree>
    <p:extLst>
      <p:ext uri="{BB962C8B-B14F-4D97-AF65-F5344CB8AC3E}">
        <p14:creationId xmlns:p14="http://schemas.microsoft.com/office/powerpoint/2010/main" val="31469714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67773" y="3914096"/>
            <a:ext cx="8364747" cy="2031325"/>
          </a:xfrm>
          <a:prstGeom prst="rect">
            <a:avLst/>
          </a:prstGeom>
        </p:spPr>
        <p:txBody>
          <a:bodyPr wrap="square">
            <a:spAutoFit/>
          </a:bodyPr>
          <a:lstStyle/>
          <a:p>
            <a:pPr marL="285750" indent="-285750" algn="just">
              <a:spcBef>
                <a:spcPct val="50000"/>
              </a:spcBef>
              <a:buFont typeface="Wingdings" panose="05000000000000000000" pitchFamily="2" charset="2"/>
              <a:buChar char="ü"/>
            </a:pPr>
            <a:r>
              <a:rPr lang="en-ZA" altLang="en-US" dirty="0" smtClean="0"/>
              <a:t>Check </a:t>
            </a:r>
            <a:r>
              <a:rPr lang="en-ZA" altLang="en-US" dirty="0"/>
              <a:t>the relevant notes raised by the examiners and scrutinizers.</a:t>
            </a:r>
          </a:p>
          <a:p>
            <a:pPr marL="285750" indent="-285750" algn="just">
              <a:spcBef>
                <a:spcPct val="50000"/>
              </a:spcBef>
              <a:buFont typeface="Wingdings" panose="05000000000000000000" pitchFamily="2" charset="2"/>
              <a:buChar char="ü"/>
            </a:pPr>
            <a:r>
              <a:rPr lang="en-ZA" altLang="en-US" dirty="0" smtClean="0"/>
              <a:t>Check </a:t>
            </a:r>
            <a:r>
              <a:rPr lang="en-ZA" altLang="en-US" dirty="0"/>
              <a:t>consents</a:t>
            </a:r>
          </a:p>
          <a:p>
            <a:pPr marL="285750" indent="-285750" algn="just">
              <a:spcBef>
                <a:spcPct val="50000"/>
              </a:spcBef>
              <a:buFont typeface="Wingdings" panose="05000000000000000000" pitchFamily="2" charset="2"/>
              <a:buChar char="ü"/>
            </a:pPr>
            <a:r>
              <a:rPr lang="en-ZA" altLang="en-US" dirty="0" smtClean="0"/>
              <a:t>Will </a:t>
            </a:r>
            <a:r>
              <a:rPr lang="en-ZA" altLang="en-US" dirty="0"/>
              <a:t>either approved or reject a job.</a:t>
            </a:r>
          </a:p>
          <a:p>
            <a:pPr marL="285750" indent="-285750" algn="just">
              <a:spcBef>
                <a:spcPct val="50000"/>
              </a:spcBef>
              <a:buFont typeface="Wingdings" panose="05000000000000000000" pitchFamily="2" charset="2"/>
              <a:buChar char="ü"/>
            </a:pPr>
            <a:r>
              <a:rPr lang="en-ZA" altLang="en-US" dirty="0" smtClean="0"/>
              <a:t>They </a:t>
            </a:r>
            <a:r>
              <a:rPr lang="en-ZA" altLang="en-US" dirty="0"/>
              <a:t>will also ensure that all approved documents are signed.</a:t>
            </a:r>
          </a:p>
          <a:p>
            <a:pPr marL="285750" indent="-285750" algn="just">
              <a:spcBef>
                <a:spcPct val="50000"/>
              </a:spcBef>
              <a:buFont typeface="Wingdings" panose="05000000000000000000" pitchFamily="2" charset="2"/>
              <a:buChar char="ü"/>
            </a:pPr>
            <a:r>
              <a:rPr lang="en-ZA" altLang="en-US" dirty="0" smtClean="0"/>
              <a:t>Documents </a:t>
            </a:r>
            <a:r>
              <a:rPr lang="en-ZA" altLang="en-US" dirty="0"/>
              <a:t>which have been approved will be dispatched.</a:t>
            </a:r>
          </a:p>
        </p:txBody>
      </p:sp>
      <p:pic>
        <p:nvPicPr>
          <p:cNvPr id="4" name="Picture 3"/>
          <p:cNvPicPr>
            <a:picLocks noChangeAspect="1"/>
          </p:cNvPicPr>
          <p:nvPr/>
        </p:nvPicPr>
        <p:blipFill>
          <a:blip r:embed="rId2"/>
          <a:stretch>
            <a:fillRect/>
          </a:stretch>
        </p:blipFill>
        <p:spPr>
          <a:xfrm>
            <a:off x="1742211" y="1107352"/>
            <a:ext cx="8153400" cy="2352675"/>
          </a:xfrm>
          <a:prstGeom prst="rect">
            <a:avLst/>
          </a:prstGeom>
        </p:spPr>
      </p:pic>
      <p:sp>
        <p:nvSpPr>
          <p:cNvPr id="5" name="TextBox 4"/>
          <p:cNvSpPr txBox="1"/>
          <p:nvPr/>
        </p:nvSpPr>
        <p:spPr>
          <a:xfrm>
            <a:off x="3659036" y="246887"/>
            <a:ext cx="438222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Second Level Examination Process Flow</a:t>
            </a:r>
            <a:endParaRPr lang="en-ZA" dirty="0"/>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70739406-B01A-4FB1-972E-3943F7F16DA4}" type="slidenum">
              <a:rPr lang="en-ZA" smtClean="0"/>
              <a:t>51</a:t>
            </a:fld>
            <a:endParaRPr lang="en-ZA"/>
          </a:p>
        </p:txBody>
      </p:sp>
    </p:spTree>
    <p:extLst>
      <p:ext uri="{BB962C8B-B14F-4D97-AF65-F5344CB8AC3E}">
        <p14:creationId xmlns:p14="http://schemas.microsoft.com/office/powerpoint/2010/main" val="26761330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70739406-B01A-4FB1-972E-3943F7F16DA4}" type="slidenum">
              <a:rPr lang="en-ZA" smtClean="0"/>
              <a:t>52</a:t>
            </a:fld>
            <a:endParaRPr lang="en-ZA"/>
          </a:p>
        </p:txBody>
      </p:sp>
      <p:pic>
        <p:nvPicPr>
          <p:cNvPr id="7" name="Picture 6"/>
          <p:cNvPicPr>
            <a:picLocks noChangeAspect="1"/>
          </p:cNvPicPr>
          <p:nvPr/>
        </p:nvPicPr>
        <p:blipFill>
          <a:blip r:embed="rId4"/>
          <a:stretch>
            <a:fillRect/>
          </a:stretch>
        </p:blipFill>
        <p:spPr>
          <a:xfrm>
            <a:off x="1551690" y="690207"/>
            <a:ext cx="9076051" cy="6234545"/>
          </a:xfrm>
          <a:prstGeom prst="rect">
            <a:avLst/>
          </a:prstGeom>
        </p:spPr>
      </p:pic>
      <p:sp>
        <p:nvSpPr>
          <p:cNvPr id="8" name="TextBox 7"/>
          <p:cNvSpPr txBox="1"/>
          <p:nvPr/>
        </p:nvSpPr>
        <p:spPr>
          <a:xfrm>
            <a:off x="3949831" y="2370663"/>
            <a:ext cx="212103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 </a:t>
            </a:r>
            <a:r>
              <a:rPr lang="en-ZA" sz="1400" dirty="0" smtClean="0"/>
              <a:t>Examination</a:t>
            </a:r>
            <a:endParaRPr lang="en-ZA" sz="1400" dirty="0"/>
          </a:p>
        </p:txBody>
      </p:sp>
    </p:spTree>
    <p:extLst>
      <p:ext uri="{BB962C8B-B14F-4D97-AF65-F5344CB8AC3E}">
        <p14:creationId xmlns:p14="http://schemas.microsoft.com/office/powerpoint/2010/main" val="29084053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36800" y="560717"/>
            <a:ext cx="7876874"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Examination Database Tables with Primary and Foreign Key</a:t>
            </a:r>
            <a:endParaRPr lang="en-ZA" dirty="0"/>
          </a:p>
        </p:txBody>
      </p:sp>
      <p:pic>
        <p:nvPicPr>
          <p:cNvPr id="4" name="Picture 3"/>
          <p:cNvPicPr>
            <a:picLocks noChangeAspect="1"/>
          </p:cNvPicPr>
          <p:nvPr/>
        </p:nvPicPr>
        <p:blipFill>
          <a:blip r:embed="rId3"/>
          <a:stretch>
            <a:fillRect/>
          </a:stretch>
        </p:blipFill>
        <p:spPr>
          <a:xfrm>
            <a:off x="1522426" y="1142212"/>
            <a:ext cx="9147149" cy="4573575"/>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1345975560"/>
              </p:ext>
            </p:extLst>
          </p:nvPr>
        </p:nvGraphicFramePr>
        <p:xfrm>
          <a:off x="5638800" y="5960057"/>
          <a:ext cx="914400" cy="792163"/>
        </p:xfrm>
        <a:graphic>
          <a:graphicData uri="http://schemas.openxmlformats.org/presentationml/2006/ole">
            <mc:AlternateContent xmlns:mc="http://schemas.openxmlformats.org/markup-compatibility/2006">
              <mc:Choice xmlns:v="urn:schemas-microsoft-com:vml" Requires="v">
                <p:oleObj spid="_x0000_s7327" name="Worksheet" showAsIcon="1" r:id="rId4" imgW="914400" imgH="792360" progId="Excel.Sheet.12">
                  <p:embed/>
                </p:oleObj>
              </mc:Choice>
              <mc:Fallback>
                <p:oleObj name="Worksheet" showAsIcon="1" r:id="rId4" imgW="914400" imgH="792360" progId="Excel.Sheet.12">
                  <p:embed/>
                  <p:pic>
                    <p:nvPicPr>
                      <p:cNvPr id="0" name=""/>
                      <p:cNvPicPr/>
                      <p:nvPr/>
                    </p:nvPicPr>
                    <p:blipFill>
                      <a:blip r:embed="rId5"/>
                      <a:stretch>
                        <a:fillRect/>
                      </a:stretch>
                    </p:blipFill>
                    <p:spPr>
                      <a:xfrm>
                        <a:off x="5638800" y="5960057"/>
                        <a:ext cx="914400" cy="792163"/>
                      </a:xfrm>
                      <a:prstGeom prst="rect">
                        <a:avLst/>
                      </a:prstGeom>
                    </p:spPr>
                  </p:pic>
                </p:oleObj>
              </mc:Fallback>
            </mc:AlternateContent>
          </a:graphicData>
        </a:graphic>
      </p:graphicFrame>
      <p:pic>
        <p:nvPicPr>
          <p:cNvPr id="8" name="Picture 7"/>
          <p:cNvPicPr/>
          <p:nvPr/>
        </p:nvPicPr>
        <p:blipFill>
          <a:blip r:embed="rId6"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9" name="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70739406-B01A-4FB1-972E-3943F7F16DA4}" type="slidenum">
              <a:rPr lang="en-ZA" smtClean="0"/>
              <a:t>53</a:t>
            </a:fld>
            <a:endParaRPr lang="en-ZA"/>
          </a:p>
        </p:txBody>
      </p:sp>
      <p:sp>
        <p:nvSpPr>
          <p:cNvPr id="10" name="TextBox 9"/>
          <p:cNvSpPr txBox="1"/>
          <p:nvPr/>
        </p:nvSpPr>
        <p:spPr>
          <a:xfrm>
            <a:off x="1503572" y="1120153"/>
            <a:ext cx="2210588" cy="2539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sz="1050" dirty="0" smtClean="0"/>
              <a:t>Examination</a:t>
            </a:r>
            <a:endParaRPr lang="en-ZA" sz="1050" dirty="0"/>
          </a:p>
        </p:txBody>
      </p:sp>
    </p:spTree>
    <p:extLst>
      <p:ext uri="{BB962C8B-B14F-4D97-AF65-F5344CB8AC3E}">
        <p14:creationId xmlns:p14="http://schemas.microsoft.com/office/powerpoint/2010/main" val="713531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44436" y="560717"/>
            <a:ext cx="7969238"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Existing </a:t>
            </a:r>
            <a:r>
              <a:rPr lang="en-ZA" dirty="0"/>
              <a:t>Production Tables </a:t>
            </a:r>
            <a:r>
              <a:rPr lang="en-ZA" dirty="0" smtClean="0"/>
              <a:t>Details</a:t>
            </a:r>
            <a:endParaRPr lang="en-ZA"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70739406-B01A-4FB1-972E-3943F7F16DA4}" type="slidenum">
              <a:rPr lang="en-ZA" smtClean="0"/>
              <a:t>54</a:t>
            </a:fld>
            <a:endParaRPr lang="en-ZA"/>
          </a:p>
        </p:txBody>
      </p:sp>
      <p:pic>
        <p:nvPicPr>
          <p:cNvPr id="8" name="Picture 7"/>
          <p:cNvPicPr>
            <a:picLocks noChangeAspect="1"/>
          </p:cNvPicPr>
          <p:nvPr/>
        </p:nvPicPr>
        <p:blipFill>
          <a:blip r:embed="rId4"/>
          <a:stretch>
            <a:fillRect/>
          </a:stretch>
        </p:blipFill>
        <p:spPr>
          <a:xfrm>
            <a:off x="2175164" y="1627465"/>
            <a:ext cx="4100412" cy="3695432"/>
          </a:xfrm>
          <a:prstGeom prst="rect">
            <a:avLst/>
          </a:prstGeom>
        </p:spPr>
      </p:pic>
      <p:pic>
        <p:nvPicPr>
          <p:cNvPr id="7" name="Picture 6"/>
          <p:cNvPicPr>
            <a:picLocks noChangeAspect="1"/>
          </p:cNvPicPr>
          <p:nvPr/>
        </p:nvPicPr>
        <p:blipFill>
          <a:blip r:embed="rId5"/>
          <a:stretch>
            <a:fillRect/>
          </a:stretch>
        </p:blipFill>
        <p:spPr>
          <a:xfrm>
            <a:off x="6416964" y="1563733"/>
            <a:ext cx="4387271" cy="3727647"/>
          </a:xfrm>
          <a:prstGeom prst="rect">
            <a:avLst/>
          </a:prstGeom>
        </p:spPr>
      </p:pic>
    </p:spTree>
    <p:extLst>
      <p:ext uri="{BB962C8B-B14F-4D97-AF65-F5344CB8AC3E}">
        <p14:creationId xmlns:p14="http://schemas.microsoft.com/office/powerpoint/2010/main" val="21244801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21675" y="2521095"/>
            <a:ext cx="7030403" cy="1812608"/>
          </a:xfrm>
          <a:prstGeom prst="rect">
            <a:avLst/>
          </a:prstGeom>
        </p:spPr>
      </p:pic>
      <p:sp>
        <p:nvSpPr>
          <p:cNvPr id="3" name="Rectangle 2"/>
          <p:cNvSpPr/>
          <p:nvPr/>
        </p:nvSpPr>
        <p:spPr>
          <a:xfrm>
            <a:off x="1745411" y="1241575"/>
            <a:ext cx="8131835" cy="1200329"/>
          </a:xfrm>
          <a:prstGeom prst="rect">
            <a:avLst/>
          </a:prstGeom>
        </p:spPr>
        <p:txBody>
          <a:bodyPr wrap="square">
            <a:spAutoFit/>
          </a:bodyPr>
          <a:lstStyle/>
          <a:p>
            <a:pPr marL="285750" indent="-285750">
              <a:buFont typeface="Wingdings" panose="05000000000000000000" pitchFamily="2" charset="2"/>
              <a:buChar char="ü"/>
            </a:pPr>
            <a:r>
              <a:rPr lang="en-ZA" altLang="en-US" dirty="0" smtClean="0"/>
              <a:t>Scanning </a:t>
            </a:r>
            <a:r>
              <a:rPr lang="en-ZA" altLang="en-US" dirty="0"/>
              <a:t>of post approval batches</a:t>
            </a:r>
          </a:p>
          <a:p>
            <a:pPr marL="285750" indent="-285750">
              <a:buFont typeface="Wingdings" panose="05000000000000000000" pitchFamily="2" charset="2"/>
              <a:buChar char="ü"/>
            </a:pPr>
            <a:r>
              <a:rPr lang="en-ZA" altLang="en-US" dirty="0" smtClean="0"/>
              <a:t>Rescanning </a:t>
            </a:r>
            <a:r>
              <a:rPr lang="en-ZA" altLang="en-US" dirty="0"/>
              <a:t>of amended and endorsed documents</a:t>
            </a:r>
          </a:p>
          <a:p>
            <a:pPr marL="285750" indent="-285750">
              <a:buFont typeface="Wingdings" panose="05000000000000000000" pitchFamily="2" charset="2"/>
              <a:buChar char="ü"/>
            </a:pPr>
            <a:r>
              <a:rPr lang="en-ZA" altLang="en-US" dirty="0" smtClean="0"/>
              <a:t>Scan </a:t>
            </a:r>
            <a:r>
              <a:rPr lang="en-ZA" altLang="en-US" dirty="0"/>
              <a:t>on demand</a:t>
            </a:r>
          </a:p>
          <a:p>
            <a:pPr marL="285750" indent="-285750">
              <a:buFont typeface="Wingdings" panose="05000000000000000000" pitchFamily="2" charset="2"/>
              <a:buChar char="ü"/>
            </a:pPr>
            <a:r>
              <a:rPr lang="en-ZA" altLang="en-US" dirty="0" smtClean="0"/>
              <a:t>Scanning </a:t>
            </a:r>
            <a:r>
              <a:rPr lang="en-ZA" altLang="en-US" dirty="0"/>
              <a:t>of historical survey records</a:t>
            </a:r>
          </a:p>
        </p:txBody>
      </p:sp>
      <p:sp>
        <p:nvSpPr>
          <p:cNvPr id="4" name="TextBox 3"/>
          <p:cNvSpPr txBox="1"/>
          <p:nvPr/>
        </p:nvSpPr>
        <p:spPr>
          <a:xfrm>
            <a:off x="4322617" y="362311"/>
            <a:ext cx="380345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 Archival Process Flow</a:t>
            </a:r>
            <a:endParaRPr lang="en-ZA" dirty="0"/>
          </a:p>
        </p:txBody>
      </p:sp>
      <p:sp>
        <p:nvSpPr>
          <p:cNvPr id="5" name="Rectangle 4"/>
          <p:cNvSpPr/>
          <p:nvPr/>
        </p:nvSpPr>
        <p:spPr>
          <a:xfrm>
            <a:off x="1745411" y="4688941"/>
            <a:ext cx="9330914" cy="1200329"/>
          </a:xfrm>
          <a:prstGeom prst="rect">
            <a:avLst/>
          </a:prstGeom>
        </p:spPr>
        <p:txBody>
          <a:bodyPr wrap="square">
            <a:spAutoFit/>
          </a:bodyPr>
          <a:lstStyle/>
          <a:p>
            <a:pPr marL="285750" indent="-285750" algn="just">
              <a:buFont typeface="Wingdings" panose="05000000000000000000" pitchFamily="2" charset="2"/>
              <a:buChar char="ü"/>
            </a:pPr>
            <a:r>
              <a:rPr lang="en-ZA" altLang="en-US" dirty="0" smtClean="0"/>
              <a:t>Approved </a:t>
            </a:r>
            <a:r>
              <a:rPr lang="en-ZA" altLang="en-US" dirty="0"/>
              <a:t>batches are physically received</a:t>
            </a:r>
          </a:p>
          <a:p>
            <a:pPr marL="285750" indent="-285750" algn="just">
              <a:buFont typeface="Wingdings" panose="05000000000000000000" pitchFamily="2" charset="2"/>
              <a:buChar char="ü"/>
            </a:pPr>
            <a:endParaRPr lang="en-ZA" altLang="en-US" dirty="0"/>
          </a:p>
          <a:p>
            <a:pPr marL="285750" indent="-285750" algn="just">
              <a:buFont typeface="Wingdings" panose="05000000000000000000" pitchFamily="2" charset="2"/>
              <a:buChar char="ü"/>
            </a:pPr>
            <a:r>
              <a:rPr lang="en-ZA" altLang="en-US" dirty="0"/>
              <a:t>B</a:t>
            </a:r>
            <a:r>
              <a:rPr lang="en-ZA" altLang="en-US" dirty="0" smtClean="0"/>
              <a:t>atches </a:t>
            </a:r>
            <a:r>
              <a:rPr lang="en-ZA" altLang="en-US" dirty="0"/>
              <a:t>are then allocated to staff for scanning, quality control with supervisor and verification at data capture.</a:t>
            </a:r>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12"/>
          </p:nvPr>
        </p:nvSpPr>
        <p:spPr/>
        <p:txBody>
          <a:bodyPr/>
          <a:lstStyle/>
          <a:p>
            <a:fld id="{70739406-B01A-4FB1-972E-3943F7F16DA4}" type="slidenum">
              <a:rPr lang="en-ZA" smtClean="0"/>
              <a:t>55</a:t>
            </a:fld>
            <a:endParaRPr lang="en-ZA"/>
          </a:p>
        </p:txBody>
      </p:sp>
    </p:spTree>
    <p:extLst>
      <p:ext uri="{BB962C8B-B14F-4D97-AF65-F5344CB8AC3E}">
        <p14:creationId xmlns:p14="http://schemas.microsoft.com/office/powerpoint/2010/main" val="34955187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48773" y="1283167"/>
            <a:ext cx="8532143" cy="2193256"/>
          </a:xfrm>
          <a:prstGeom prst="rect">
            <a:avLst/>
          </a:prstGeom>
        </p:spPr>
      </p:pic>
      <p:sp>
        <p:nvSpPr>
          <p:cNvPr id="4" name="Rectangle 3"/>
          <p:cNvSpPr/>
          <p:nvPr/>
        </p:nvSpPr>
        <p:spPr>
          <a:xfrm>
            <a:off x="1611031" y="4214244"/>
            <a:ext cx="8983745" cy="923330"/>
          </a:xfrm>
          <a:prstGeom prst="rect">
            <a:avLst/>
          </a:prstGeom>
        </p:spPr>
        <p:txBody>
          <a:bodyPr wrap="square">
            <a:spAutoFit/>
          </a:bodyPr>
          <a:lstStyle/>
          <a:p>
            <a:pPr marL="285750" indent="-285750">
              <a:buFont typeface="Wingdings" panose="05000000000000000000" pitchFamily="2" charset="2"/>
              <a:buChar char="ü"/>
            </a:pPr>
            <a:r>
              <a:rPr lang="en-ZA" dirty="0" smtClean="0"/>
              <a:t>Scan </a:t>
            </a:r>
            <a:r>
              <a:rPr lang="en-ZA" dirty="0"/>
              <a:t>officer will receive the request assigned by scan manager and perform the scanning.</a:t>
            </a:r>
          </a:p>
          <a:p>
            <a:pPr marL="285750" indent="-285750">
              <a:buFont typeface="Wingdings" panose="05000000000000000000" pitchFamily="2" charset="2"/>
              <a:buChar char="ü"/>
            </a:pPr>
            <a:endParaRPr lang="en-ZA" dirty="0"/>
          </a:p>
          <a:p>
            <a:pPr marL="285750" indent="-285750">
              <a:buFont typeface="Wingdings" panose="05000000000000000000" pitchFamily="2" charset="2"/>
              <a:buChar char="ü"/>
            </a:pPr>
            <a:r>
              <a:rPr lang="en-ZA" dirty="0" smtClean="0"/>
              <a:t>Send </a:t>
            </a:r>
            <a:r>
              <a:rPr lang="en-ZA" dirty="0"/>
              <a:t>the scanned documents to scan manager for quality assurance check.</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322617" y="362311"/>
            <a:ext cx="380345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 Archival Process Flow</a:t>
            </a:r>
            <a:endParaRPr lang="en-ZA" dirty="0"/>
          </a:p>
        </p:txBody>
      </p:sp>
      <p:sp>
        <p:nvSpPr>
          <p:cNvPr id="3" name="Slide Number Placeholder 2"/>
          <p:cNvSpPr>
            <a:spLocks noGrp="1"/>
          </p:cNvSpPr>
          <p:nvPr>
            <p:ph type="sldNum" sz="quarter" idx="12"/>
          </p:nvPr>
        </p:nvSpPr>
        <p:spPr/>
        <p:txBody>
          <a:bodyPr/>
          <a:lstStyle/>
          <a:p>
            <a:fld id="{70739406-B01A-4FB1-972E-3943F7F16DA4}" type="slidenum">
              <a:rPr lang="en-ZA" smtClean="0"/>
              <a:t>56</a:t>
            </a:fld>
            <a:endParaRPr lang="en-ZA"/>
          </a:p>
        </p:txBody>
      </p:sp>
    </p:spTree>
    <p:extLst>
      <p:ext uri="{BB962C8B-B14F-4D97-AF65-F5344CB8AC3E}">
        <p14:creationId xmlns:p14="http://schemas.microsoft.com/office/powerpoint/2010/main" val="16601712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21489" y="4994513"/>
            <a:ext cx="9627079" cy="369332"/>
          </a:xfrm>
          <a:prstGeom prst="rect">
            <a:avLst/>
          </a:prstGeom>
        </p:spPr>
        <p:txBody>
          <a:bodyPr wrap="square">
            <a:spAutoFit/>
          </a:bodyPr>
          <a:lstStyle/>
          <a:p>
            <a:pPr marL="285750" indent="-285750">
              <a:buFont typeface="Wingdings" panose="05000000000000000000" pitchFamily="2" charset="2"/>
              <a:buChar char="ü"/>
              <a:defRPr/>
            </a:pPr>
            <a:r>
              <a:rPr lang="en-ZA" dirty="0" smtClean="0"/>
              <a:t>After quality </a:t>
            </a:r>
            <a:r>
              <a:rPr lang="en-ZA" dirty="0"/>
              <a:t>assurance check is completed then sent to print services</a:t>
            </a:r>
          </a:p>
        </p:txBody>
      </p:sp>
      <p:pic>
        <p:nvPicPr>
          <p:cNvPr id="4" name="Picture 3"/>
          <p:cNvPicPr>
            <a:picLocks noChangeAspect="1"/>
          </p:cNvPicPr>
          <p:nvPr/>
        </p:nvPicPr>
        <p:blipFill>
          <a:blip r:embed="rId2"/>
          <a:stretch>
            <a:fillRect/>
          </a:stretch>
        </p:blipFill>
        <p:spPr>
          <a:xfrm>
            <a:off x="1810912" y="1172547"/>
            <a:ext cx="8570176" cy="3423000"/>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322617" y="362311"/>
            <a:ext cx="380345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 Archival Process Flow</a:t>
            </a:r>
            <a:endParaRPr lang="en-ZA" dirty="0"/>
          </a:p>
        </p:txBody>
      </p:sp>
      <p:sp>
        <p:nvSpPr>
          <p:cNvPr id="2" name="Slide Number Placeholder 1"/>
          <p:cNvSpPr>
            <a:spLocks noGrp="1"/>
          </p:cNvSpPr>
          <p:nvPr>
            <p:ph type="sldNum" sz="quarter" idx="12"/>
          </p:nvPr>
        </p:nvSpPr>
        <p:spPr/>
        <p:txBody>
          <a:bodyPr/>
          <a:lstStyle/>
          <a:p>
            <a:fld id="{70739406-B01A-4FB1-972E-3943F7F16DA4}" type="slidenum">
              <a:rPr lang="en-ZA" smtClean="0"/>
              <a:t>57</a:t>
            </a:fld>
            <a:endParaRPr lang="en-ZA"/>
          </a:p>
        </p:txBody>
      </p:sp>
    </p:spTree>
    <p:extLst>
      <p:ext uri="{BB962C8B-B14F-4D97-AF65-F5344CB8AC3E}">
        <p14:creationId xmlns:p14="http://schemas.microsoft.com/office/powerpoint/2010/main" val="3655316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13262" y="4166648"/>
            <a:ext cx="8163612" cy="2308324"/>
          </a:xfrm>
          <a:prstGeom prst="rect">
            <a:avLst/>
          </a:prstGeom>
          <a:noFill/>
        </p:spPr>
        <p:txBody>
          <a:bodyPr wrap="square" rtlCol="0">
            <a:spAutoFit/>
          </a:bodyPr>
          <a:lstStyle/>
          <a:p>
            <a:pPr marL="285750" indent="-285750">
              <a:buFont typeface="Wingdings" panose="05000000000000000000" pitchFamily="2" charset="2"/>
              <a:buChar char="ü"/>
            </a:pPr>
            <a:r>
              <a:rPr lang="en-ZA" dirty="0" smtClean="0"/>
              <a:t>Scan </a:t>
            </a:r>
            <a:r>
              <a:rPr lang="en-ZA" dirty="0"/>
              <a:t>officer will generate the docket after scanning the document</a:t>
            </a:r>
          </a:p>
          <a:p>
            <a:pPr marL="285750" indent="-285750">
              <a:buFont typeface="Wingdings" panose="05000000000000000000" pitchFamily="2" charset="2"/>
              <a:buChar char="ü"/>
            </a:pPr>
            <a:endParaRPr lang="en-ZA" dirty="0"/>
          </a:p>
          <a:p>
            <a:pPr marL="285750" indent="-285750">
              <a:buFont typeface="Wingdings" panose="05000000000000000000" pitchFamily="2" charset="2"/>
              <a:buChar char="ü"/>
            </a:pPr>
            <a:r>
              <a:rPr lang="en-ZA" dirty="0" smtClean="0"/>
              <a:t>Upon </a:t>
            </a:r>
            <a:r>
              <a:rPr lang="en-ZA" dirty="0"/>
              <a:t>submission system will generate scan id which consist of.</a:t>
            </a:r>
          </a:p>
          <a:p>
            <a:pPr marL="342900" indent="-342900">
              <a:buFont typeface="+mj-lt"/>
              <a:buAutoNum type="arabicPeriod"/>
            </a:pPr>
            <a:r>
              <a:rPr lang="en-ZA" dirty="0" smtClean="0"/>
              <a:t>System </a:t>
            </a:r>
            <a:r>
              <a:rPr lang="en-ZA" dirty="0"/>
              <a:t>date</a:t>
            </a:r>
          </a:p>
          <a:p>
            <a:pPr marL="342900" indent="-342900">
              <a:buFont typeface="+mj-lt"/>
              <a:buAutoNum type="arabicPeriod"/>
            </a:pPr>
            <a:r>
              <a:rPr lang="en-ZA" dirty="0" smtClean="0"/>
              <a:t>Time</a:t>
            </a:r>
            <a:endParaRPr lang="en-ZA" dirty="0"/>
          </a:p>
          <a:p>
            <a:pPr marL="342900" indent="-342900">
              <a:buFont typeface="+mj-lt"/>
              <a:buAutoNum type="arabicPeriod"/>
            </a:pPr>
            <a:r>
              <a:rPr lang="en-ZA" dirty="0"/>
              <a:t>P</a:t>
            </a:r>
            <a:r>
              <a:rPr lang="en-ZA" dirty="0" smtClean="0"/>
              <a:t>rovince</a:t>
            </a:r>
            <a:endParaRPr lang="en-ZA" dirty="0"/>
          </a:p>
          <a:p>
            <a:pPr marL="342900" indent="-342900">
              <a:buFont typeface="+mj-lt"/>
              <a:buAutoNum type="arabicPeriod"/>
            </a:pPr>
            <a:r>
              <a:rPr lang="en-ZA" dirty="0" smtClean="0"/>
              <a:t>Office</a:t>
            </a:r>
            <a:endParaRPr lang="en-ZA" dirty="0"/>
          </a:p>
          <a:p>
            <a:pPr marL="342900" indent="-342900">
              <a:buFont typeface="+mj-lt"/>
              <a:buAutoNum type="arabicPeriod"/>
            </a:pPr>
            <a:r>
              <a:rPr lang="en-ZA" dirty="0" smtClean="0"/>
              <a:t>Registration </a:t>
            </a:r>
            <a:r>
              <a:rPr lang="en-ZA" dirty="0"/>
              <a:t>division</a:t>
            </a:r>
          </a:p>
        </p:txBody>
      </p:sp>
      <p:pic>
        <p:nvPicPr>
          <p:cNvPr id="4" name="Picture 3"/>
          <p:cNvPicPr>
            <a:picLocks noChangeAspect="1"/>
          </p:cNvPicPr>
          <p:nvPr/>
        </p:nvPicPr>
        <p:blipFill>
          <a:blip r:embed="rId2"/>
          <a:stretch>
            <a:fillRect/>
          </a:stretch>
        </p:blipFill>
        <p:spPr>
          <a:xfrm>
            <a:off x="2575560" y="487068"/>
            <a:ext cx="7040880" cy="3667125"/>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194271" y="87868"/>
            <a:ext cx="380345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 Archival Process Flow</a:t>
            </a:r>
            <a:endParaRPr lang="en-ZA" dirty="0"/>
          </a:p>
        </p:txBody>
      </p:sp>
      <p:sp>
        <p:nvSpPr>
          <p:cNvPr id="2" name="Slide Number Placeholder 1"/>
          <p:cNvSpPr>
            <a:spLocks noGrp="1"/>
          </p:cNvSpPr>
          <p:nvPr>
            <p:ph type="sldNum" sz="quarter" idx="12"/>
          </p:nvPr>
        </p:nvSpPr>
        <p:spPr/>
        <p:txBody>
          <a:bodyPr/>
          <a:lstStyle/>
          <a:p>
            <a:fld id="{70739406-B01A-4FB1-972E-3943F7F16DA4}" type="slidenum">
              <a:rPr lang="en-ZA" smtClean="0"/>
              <a:t>58</a:t>
            </a:fld>
            <a:endParaRPr lang="en-ZA"/>
          </a:p>
        </p:txBody>
      </p:sp>
    </p:spTree>
    <p:extLst>
      <p:ext uri="{BB962C8B-B14F-4D97-AF65-F5344CB8AC3E}">
        <p14:creationId xmlns:p14="http://schemas.microsoft.com/office/powerpoint/2010/main" val="11008031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74847" y="1646877"/>
            <a:ext cx="7698867" cy="1993869"/>
          </a:xfrm>
          <a:prstGeom prst="rect">
            <a:avLst/>
          </a:prstGeom>
        </p:spPr>
      </p:pic>
      <p:sp>
        <p:nvSpPr>
          <p:cNvPr id="3" name="TextBox 2"/>
          <p:cNvSpPr txBox="1"/>
          <p:nvPr/>
        </p:nvSpPr>
        <p:spPr>
          <a:xfrm>
            <a:off x="1708346" y="4832522"/>
            <a:ext cx="9153427" cy="369332"/>
          </a:xfrm>
          <a:prstGeom prst="rect">
            <a:avLst/>
          </a:prstGeom>
          <a:noFill/>
        </p:spPr>
        <p:txBody>
          <a:bodyPr wrap="square" rtlCol="0">
            <a:spAutoFit/>
          </a:bodyPr>
          <a:lstStyle/>
          <a:p>
            <a:pPr marL="285750" indent="-285750">
              <a:buFont typeface="Wingdings" panose="05000000000000000000" pitchFamily="2" charset="2"/>
              <a:buChar char="ü"/>
            </a:pPr>
            <a:r>
              <a:rPr lang="en-ZA" dirty="0" smtClean="0"/>
              <a:t>Scan </a:t>
            </a:r>
            <a:r>
              <a:rPr lang="en-ZA" dirty="0"/>
              <a:t>id will be update on scan manager dashboard</a:t>
            </a: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322617" y="362311"/>
            <a:ext cx="380345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 Archival Process Flow</a:t>
            </a:r>
            <a:endParaRPr lang="en-ZA" dirty="0"/>
          </a:p>
        </p:txBody>
      </p:sp>
      <p:sp>
        <p:nvSpPr>
          <p:cNvPr id="7" name="Slide Number Placeholder 6"/>
          <p:cNvSpPr>
            <a:spLocks noGrp="1"/>
          </p:cNvSpPr>
          <p:nvPr>
            <p:ph type="sldNum" sz="quarter" idx="12"/>
          </p:nvPr>
        </p:nvSpPr>
        <p:spPr/>
        <p:txBody>
          <a:bodyPr/>
          <a:lstStyle/>
          <a:p>
            <a:fld id="{70739406-B01A-4FB1-972E-3943F7F16DA4}" type="slidenum">
              <a:rPr lang="en-ZA" smtClean="0"/>
              <a:t>59</a:t>
            </a:fld>
            <a:endParaRPr lang="en-ZA"/>
          </a:p>
        </p:txBody>
      </p:sp>
    </p:spTree>
    <p:extLst>
      <p:ext uri="{BB962C8B-B14F-4D97-AF65-F5344CB8AC3E}">
        <p14:creationId xmlns:p14="http://schemas.microsoft.com/office/powerpoint/2010/main" val="2484834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0539" y="218740"/>
            <a:ext cx="10164820" cy="6605244"/>
          </a:xfrm>
          <a:prstGeom prst="rect">
            <a:avLst/>
          </a:prstGeom>
        </p:spPr>
      </p:pic>
      <p:pic>
        <p:nvPicPr>
          <p:cNvPr id="3" name="Picture 2"/>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sp>
        <p:nvSpPr>
          <p:cNvPr id="5" name="TextBox 4"/>
          <p:cNvSpPr txBox="1"/>
          <p:nvPr/>
        </p:nvSpPr>
        <p:spPr>
          <a:xfrm>
            <a:off x="2814741" y="108816"/>
            <a:ext cx="511929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a:t>Web Portal </a:t>
            </a:r>
            <a:r>
              <a:rPr lang="en-ZA" dirty="0" smtClean="0"/>
              <a:t> </a:t>
            </a:r>
            <a:endParaRPr lang="en-ZA" dirty="0"/>
          </a:p>
        </p:txBody>
      </p:sp>
      <p:sp>
        <p:nvSpPr>
          <p:cNvPr id="2" name="Slide Number Placeholder 1"/>
          <p:cNvSpPr>
            <a:spLocks noGrp="1"/>
          </p:cNvSpPr>
          <p:nvPr>
            <p:ph type="sldNum" sz="quarter" idx="12"/>
          </p:nvPr>
        </p:nvSpPr>
        <p:spPr/>
        <p:txBody>
          <a:bodyPr/>
          <a:lstStyle/>
          <a:p>
            <a:fld id="{70739406-B01A-4FB1-972E-3943F7F16DA4}" type="slidenum">
              <a:rPr lang="en-ZA" smtClean="0"/>
              <a:t>6</a:t>
            </a:fld>
            <a:endParaRPr lang="en-ZA"/>
          </a:p>
        </p:txBody>
      </p:sp>
    </p:spTree>
    <p:extLst>
      <p:ext uri="{BB962C8B-B14F-4D97-AF65-F5344CB8AC3E}">
        <p14:creationId xmlns:p14="http://schemas.microsoft.com/office/powerpoint/2010/main" val="12673150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5683" y="1084346"/>
            <a:ext cx="7030403" cy="3101340"/>
          </a:xfrm>
          <a:prstGeom prst="rect">
            <a:avLst/>
          </a:prstGeom>
        </p:spPr>
      </p:pic>
      <p:sp>
        <p:nvSpPr>
          <p:cNvPr id="3" name="Rectangle 2"/>
          <p:cNvSpPr/>
          <p:nvPr/>
        </p:nvSpPr>
        <p:spPr>
          <a:xfrm>
            <a:off x="1604513" y="4466467"/>
            <a:ext cx="10127413" cy="1477328"/>
          </a:xfrm>
          <a:prstGeom prst="rect">
            <a:avLst/>
          </a:prstGeom>
        </p:spPr>
        <p:txBody>
          <a:bodyPr wrap="square">
            <a:spAutoFit/>
          </a:bodyPr>
          <a:lstStyle/>
          <a:p>
            <a:pPr marL="742950" lvl="1" indent="-285750">
              <a:buFont typeface="Wingdings" panose="05000000000000000000" pitchFamily="2" charset="2"/>
              <a:buChar char="ü"/>
            </a:pPr>
            <a:r>
              <a:rPr lang="en-ZA" altLang="en-US" dirty="0" smtClean="0"/>
              <a:t>Data </a:t>
            </a:r>
            <a:r>
              <a:rPr lang="en-ZA" altLang="en-US" dirty="0"/>
              <a:t>capture attaches filing sheets and dummy diagrams to batches as and when required.</a:t>
            </a:r>
          </a:p>
          <a:p>
            <a:pPr marL="742950" lvl="1" indent="-285750">
              <a:buFont typeface="Wingdings" panose="05000000000000000000" pitchFamily="2" charset="2"/>
              <a:buChar char="ü"/>
            </a:pPr>
            <a:endParaRPr lang="en-ZA" altLang="en-US" dirty="0"/>
          </a:p>
          <a:p>
            <a:pPr marL="742950" lvl="1" indent="-285750">
              <a:buFont typeface="Wingdings" panose="05000000000000000000" pitchFamily="2" charset="2"/>
              <a:buChar char="ü"/>
            </a:pPr>
            <a:r>
              <a:rPr lang="en-ZA" altLang="en-US" dirty="0" smtClean="0"/>
              <a:t>Batches </a:t>
            </a:r>
            <a:r>
              <a:rPr lang="en-ZA" altLang="en-US" dirty="0"/>
              <a:t>are then sent to print services via office messenger for registration copies to be prepared.</a:t>
            </a:r>
          </a:p>
          <a:p>
            <a:pPr marL="742950" lvl="1" indent="-285750">
              <a:buFont typeface="Wingdings" panose="05000000000000000000" pitchFamily="2" charset="2"/>
              <a:buChar char="ü"/>
            </a:pPr>
            <a:endParaRPr lang="en-ZA" altLang="en-US" dirty="0"/>
          </a:p>
          <a:p>
            <a:pPr marL="742950" lvl="1" indent="-285750">
              <a:buFont typeface="Wingdings" panose="05000000000000000000" pitchFamily="2" charset="2"/>
              <a:buChar char="ü"/>
            </a:pPr>
            <a:endParaRPr lang="en-ZA" altLang="en-US"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322617" y="362311"/>
            <a:ext cx="380345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 Archival Process Flow</a:t>
            </a:r>
            <a:endParaRPr lang="en-ZA" dirty="0"/>
          </a:p>
        </p:txBody>
      </p:sp>
      <p:sp>
        <p:nvSpPr>
          <p:cNvPr id="7" name="Slide Number Placeholder 6"/>
          <p:cNvSpPr>
            <a:spLocks noGrp="1"/>
          </p:cNvSpPr>
          <p:nvPr>
            <p:ph type="sldNum" sz="quarter" idx="12"/>
          </p:nvPr>
        </p:nvSpPr>
        <p:spPr/>
        <p:txBody>
          <a:bodyPr/>
          <a:lstStyle/>
          <a:p>
            <a:fld id="{70739406-B01A-4FB1-972E-3943F7F16DA4}" type="slidenum">
              <a:rPr lang="en-ZA" smtClean="0"/>
              <a:t>60</a:t>
            </a:fld>
            <a:endParaRPr lang="en-ZA"/>
          </a:p>
        </p:txBody>
      </p:sp>
    </p:spTree>
    <p:extLst>
      <p:ext uri="{BB962C8B-B14F-4D97-AF65-F5344CB8AC3E}">
        <p14:creationId xmlns:p14="http://schemas.microsoft.com/office/powerpoint/2010/main" val="40167307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9928" y="4047944"/>
            <a:ext cx="8314442" cy="1200329"/>
          </a:xfrm>
          <a:prstGeom prst="rect">
            <a:avLst/>
          </a:prstGeom>
        </p:spPr>
        <p:txBody>
          <a:bodyPr wrap="square">
            <a:spAutoFit/>
          </a:bodyPr>
          <a:lstStyle/>
          <a:p>
            <a:pPr marL="285750" indent="-285750">
              <a:buFont typeface="Wingdings" panose="05000000000000000000" pitchFamily="2" charset="2"/>
              <a:buChar char="ü"/>
            </a:pPr>
            <a:r>
              <a:rPr lang="en-ZA" dirty="0" smtClean="0"/>
              <a:t>Scan </a:t>
            </a:r>
            <a:r>
              <a:rPr lang="en-ZA" dirty="0"/>
              <a:t>id will be update on scan manager and scan officer dashboard</a:t>
            </a:r>
          </a:p>
          <a:p>
            <a:pPr marL="285750" indent="-285750">
              <a:buFont typeface="Wingdings" panose="05000000000000000000" pitchFamily="2" charset="2"/>
              <a:buChar char="ü"/>
            </a:pPr>
            <a:endParaRPr lang="en-ZA" dirty="0"/>
          </a:p>
          <a:p>
            <a:pPr marL="285750" indent="-285750">
              <a:buFont typeface="Wingdings" panose="05000000000000000000" pitchFamily="2" charset="2"/>
              <a:buChar char="ü"/>
            </a:pPr>
            <a:r>
              <a:rPr lang="en-ZA" dirty="0" smtClean="0"/>
              <a:t>Rejection </a:t>
            </a:r>
            <a:r>
              <a:rPr lang="en-ZA" dirty="0"/>
              <a:t>form quality  assurance will route document to scan office for another iteration of the process </a:t>
            </a:r>
          </a:p>
        </p:txBody>
      </p:sp>
      <p:pic>
        <p:nvPicPr>
          <p:cNvPr id="5" name="Picture 4"/>
          <p:cNvPicPr>
            <a:picLocks noChangeAspect="1"/>
          </p:cNvPicPr>
          <p:nvPr/>
        </p:nvPicPr>
        <p:blipFill>
          <a:blip r:embed="rId2"/>
          <a:stretch>
            <a:fillRect/>
          </a:stretch>
        </p:blipFill>
        <p:spPr>
          <a:xfrm>
            <a:off x="1829928" y="1217126"/>
            <a:ext cx="8532143" cy="2243967"/>
          </a:xfrm>
          <a:prstGeom prst="rect">
            <a:avLst/>
          </a:prstGeom>
        </p:spPr>
      </p:pic>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322617" y="362311"/>
            <a:ext cx="380345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 Archival Process Flow</a:t>
            </a:r>
            <a:endParaRPr lang="en-ZA" dirty="0"/>
          </a:p>
        </p:txBody>
      </p:sp>
      <p:sp>
        <p:nvSpPr>
          <p:cNvPr id="2" name="Slide Number Placeholder 1"/>
          <p:cNvSpPr>
            <a:spLocks noGrp="1"/>
          </p:cNvSpPr>
          <p:nvPr>
            <p:ph type="sldNum" sz="quarter" idx="12"/>
          </p:nvPr>
        </p:nvSpPr>
        <p:spPr/>
        <p:txBody>
          <a:bodyPr/>
          <a:lstStyle/>
          <a:p>
            <a:fld id="{70739406-B01A-4FB1-972E-3943F7F16DA4}" type="slidenum">
              <a:rPr lang="en-ZA" smtClean="0"/>
              <a:t>61</a:t>
            </a:fld>
            <a:endParaRPr lang="en-ZA"/>
          </a:p>
        </p:txBody>
      </p:sp>
    </p:spTree>
    <p:extLst>
      <p:ext uri="{BB962C8B-B14F-4D97-AF65-F5344CB8AC3E}">
        <p14:creationId xmlns:p14="http://schemas.microsoft.com/office/powerpoint/2010/main" val="8817047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64182" y="4814751"/>
            <a:ext cx="8823489" cy="923330"/>
          </a:xfrm>
          <a:prstGeom prst="rect">
            <a:avLst/>
          </a:prstGeom>
        </p:spPr>
        <p:txBody>
          <a:bodyPr wrap="square">
            <a:spAutoFit/>
          </a:bodyPr>
          <a:lstStyle/>
          <a:p>
            <a:pPr marL="285750" indent="-285750" algn="just">
              <a:buFont typeface="Wingdings" panose="05000000000000000000" pitchFamily="2" charset="2"/>
              <a:buChar char="ü"/>
            </a:pPr>
            <a:r>
              <a:rPr lang="en-ZA" dirty="0" smtClean="0"/>
              <a:t>Once </a:t>
            </a:r>
            <a:r>
              <a:rPr lang="en-ZA" dirty="0"/>
              <a:t>the new approved scan (scan id) generated request it will be routed to archival manager to assign the request to the archival officer in order to carry out necessary action and fulfil the request.</a:t>
            </a:r>
          </a:p>
        </p:txBody>
      </p:sp>
      <p:pic>
        <p:nvPicPr>
          <p:cNvPr id="4" name="Picture 3"/>
          <p:cNvPicPr>
            <a:picLocks noChangeAspect="1"/>
          </p:cNvPicPr>
          <p:nvPr/>
        </p:nvPicPr>
        <p:blipFill>
          <a:blip r:embed="rId2"/>
          <a:stretch>
            <a:fillRect/>
          </a:stretch>
        </p:blipFill>
        <p:spPr>
          <a:xfrm>
            <a:off x="3249572" y="1414440"/>
            <a:ext cx="5452711" cy="2440472"/>
          </a:xfrm>
          <a:prstGeom prst="rect">
            <a:avLst/>
          </a:prstGeom>
        </p:spPr>
      </p:pic>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322617" y="362311"/>
            <a:ext cx="380345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 Archival Process Flow</a:t>
            </a:r>
            <a:endParaRPr lang="en-ZA" dirty="0"/>
          </a:p>
        </p:txBody>
      </p:sp>
      <p:sp>
        <p:nvSpPr>
          <p:cNvPr id="2" name="Slide Number Placeholder 1"/>
          <p:cNvSpPr>
            <a:spLocks noGrp="1"/>
          </p:cNvSpPr>
          <p:nvPr>
            <p:ph type="sldNum" sz="quarter" idx="12"/>
          </p:nvPr>
        </p:nvSpPr>
        <p:spPr/>
        <p:txBody>
          <a:bodyPr/>
          <a:lstStyle/>
          <a:p>
            <a:fld id="{70739406-B01A-4FB1-972E-3943F7F16DA4}" type="slidenum">
              <a:rPr lang="en-ZA" smtClean="0"/>
              <a:t>62</a:t>
            </a:fld>
            <a:endParaRPr lang="en-ZA"/>
          </a:p>
        </p:txBody>
      </p:sp>
    </p:spTree>
    <p:extLst>
      <p:ext uri="{BB962C8B-B14F-4D97-AF65-F5344CB8AC3E}">
        <p14:creationId xmlns:p14="http://schemas.microsoft.com/office/powerpoint/2010/main" val="10450681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92047" y="5048006"/>
            <a:ext cx="8257880" cy="369332"/>
          </a:xfrm>
          <a:prstGeom prst="rect">
            <a:avLst/>
          </a:prstGeom>
          <a:noFill/>
        </p:spPr>
        <p:txBody>
          <a:bodyPr wrap="square" rtlCol="0">
            <a:spAutoFit/>
          </a:bodyPr>
          <a:lstStyle/>
          <a:p>
            <a:pPr marL="285750" indent="-285750">
              <a:buFont typeface="Wingdings" panose="05000000000000000000" pitchFamily="2" charset="2"/>
              <a:buChar char="ü"/>
            </a:pPr>
            <a:r>
              <a:rPr lang="en-ZA" dirty="0" smtClean="0"/>
              <a:t>Archival </a:t>
            </a:r>
            <a:r>
              <a:rPr lang="en-ZA" dirty="0"/>
              <a:t>officer will trigger the archival process in the system.</a:t>
            </a:r>
          </a:p>
        </p:txBody>
      </p:sp>
      <p:pic>
        <p:nvPicPr>
          <p:cNvPr id="4" name="Picture 3"/>
          <p:cNvPicPr>
            <a:picLocks noChangeAspect="1"/>
          </p:cNvPicPr>
          <p:nvPr/>
        </p:nvPicPr>
        <p:blipFill>
          <a:blip r:embed="rId2"/>
          <a:stretch>
            <a:fillRect/>
          </a:stretch>
        </p:blipFill>
        <p:spPr>
          <a:xfrm>
            <a:off x="2920598" y="1431120"/>
            <a:ext cx="6350805" cy="2776561"/>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322617" y="362311"/>
            <a:ext cx="380345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 Archival Process Flow</a:t>
            </a:r>
            <a:endParaRPr lang="en-ZA" dirty="0"/>
          </a:p>
        </p:txBody>
      </p:sp>
      <p:sp>
        <p:nvSpPr>
          <p:cNvPr id="2" name="Slide Number Placeholder 1"/>
          <p:cNvSpPr>
            <a:spLocks noGrp="1"/>
          </p:cNvSpPr>
          <p:nvPr>
            <p:ph type="sldNum" sz="quarter" idx="12"/>
          </p:nvPr>
        </p:nvSpPr>
        <p:spPr/>
        <p:txBody>
          <a:bodyPr/>
          <a:lstStyle/>
          <a:p>
            <a:fld id="{70739406-B01A-4FB1-972E-3943F7F16DA4}" type="slidenum">
              <a:rPr lang="en-ZA" smtClean="0"/>
              <a:t>63</a:t>
            </a:fld>
            <a:endParaRPr lang="en-ZA"/>
          </a:p>
        </p:txBody>
      </p:sp>
    </p:spTree>
    <p:extLst>
      <p:ext uri="{BB962C8B-B14F-4D97-AF65-F5344CB8AC3E}">
        <p14:creationId xmlns:p14="http://schemas.microsoft.com/office/powerpoint/2010/main" val="34544355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3081" y="1944797"/>
            <a:ext cx="3681626" cy="3313463"/>
          </a:xfrm>
          <a:prstGeom prst="rect">
            <a:avLst/>
          </a:prstGeom>
        </p:spPr>
      </p:pic>
      <p:sp>
        <p:nvSpPr>
          <p:cNvPr id="3" name="TextBox 2"/>
          <p:cNvSpPr txBox="1"/>
          <p:nvPr/>
        </p:nvSpPr>
        <p:spPr>
          <a:xfrm>
            <a:off x="2466108" y="560717"/>
            <a:ext cx="774756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Production Source Existing Tables Details</a:t>
            </a:r>
            <a:endParaRPr lang="en-ZA"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70739406-B01A-4FB1-972E-3943F7F16DA4}" type="slidenum">
              <a:rPr lang="en-ZA" smtClean="0"/>
              <a:t>64</a:t>
            </a:fld>
            <a:endParaRPr lang="en-ZA"/>
          </a:p>
        </p:txBody>
      </p:sp>
    </p:spTree>
    <p:extLst>
      <p:ext uri="{BB962C8B-B14F-4D97-AF65-F5344CB8AC3E}">
        <p14:creationId xmlns:p14="http://schemas.microsoft.com/office/powerpoint/2010/main" val="33230875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67114" y="1249955"/>
            <a:ext cx="4257773" cy="5410523"/>
          </a:xfrm>
          <a:prstGeom prst="rect">
            <a:avLst/>
          </a:prstGeom>
        </p:spPr>
      </p:pic>
      <p:sp>
        <p:nvSpPr>
          <p:cNvPr id="3" name="TextBox 2"/>
          <p:cNvSpPr txBox="1"/>
          <p:nvPr/>
        </p:nvSpPr>
        <p:spPr>
          <a:xfrm>
            <a:off x="3743855" y="362311"/>
            <a:ext cx="438222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Archiving</a:t>
            </a:r>
            <a:endParaRPr lang="en-ZA"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70739406-B01A-4FB1-972E-3943F7F16DA4}" type="slidenum">
              <a:rPr lang="en-ZA" smtClean="0"/>
              <a:t>65</a:t>
            </a:fld>
            <a:endParaRPr lang="en-ZA"/>
          </a:p>
        </p:txBody>
      </p:sp>
    </p:spTree>
    <p:extLst>
      <p:ext uri="{BB962C8B-B14F-4D97-AF65-F5344CB8AC3E}">
        <p14:creationId xmlns:p14="http://schemas.microsoft.com/office/powerpoint/2010/main" val="11497954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44522" y="845684"/>
            <a:ext cx="3902957" cy="5908486"/>
          </a:xfrm>
          <a:prstGeom prst="rect">
            <a:avLst/>
          </a:prstGeom>
        </p:spPr>
      </p:pic>
      <p:sp>
        <p:nvSpPr>
          <p:cNvPr id="3" name="TextBox 2"/>
          <p:cNvSpPr txBox="1"/>
          <p:nvPr/>
        </p:nvSpPr>
        <p:spPr>
          <a:xfrm>
            <a:off x="3743855" y="362311"/>
            <a:ext cx="438222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Document Tracking</a:t>
            </a:r>
            <a:endParaRPr lang="en-ZA"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70739406-B01A-4FB1-972E-3943F7F16DA4}" type="slidenum">
              <a:rPr lang="en-ZA" smtClean="0"/>
              <a:t>66</a:t>
            </a:fld>
            <a:endParaRPr lang="en-ZA"/>
          </a:p>
        </p:txBody>
      </p:sp>
    </p:spTree>
    <p:extLst>
      <p:ext uri="{BB962C8B-B14F-4D97-AF65-F5344CB8AC3E}">
        <p14:creationId xmlns:p14="http://schemas.microsoft.com/office/powerpoint/2010/main" val="40054374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0739406-B01A-4FB1-972E-3943F7F16DA4}" type="slidenum">
              <a:rPr lang="en-ZA" smtClean="0"/>
              <a:t>67</a:t>
            </a:fld>
            <a:endParaRPr lang="en-ZA"/>
          </a:p>
        </p:txBody>
      </p:sp>
      <p:pic>
        <p:nvPicPr>
          <p:cNvPr id="4" name="Picture 3"/>
          <p:cNvPicPr>
            <a:picLocks noChangeAspect="1"/>
          </p:cNvPicPr>
          <p:nvPr/>
        </p:nvPicPr>
        <p:blipFill>
          <a:blip r:embed="rId2"/>
          <a:stretch>
            <a:fillRect/>
          </a:stretch>
        </p:blipFill>
        <p:spPr>
          <a:xfrm>
            <a:off x="4131811" y="1223188"/>
            <a:ext cx="3928378" cy="5667768"/>
          </a:xfrm>
          <a:prstGeom prst="rect">
            <a:avLst/>
          </a:prstGeom>
        </p:spPr>
      </p:pic>
      <p:pic>
        <p:nvPicPr>
          <p:cNvPr id="5" name="Picture 4"/>
          <p:cNvPicPr>
            <a:picLocks noChangeAspect="1"/>
          </p:cNvPicPr>
          <p:nvPr/>
        </p:nvPicPr>
        <p:blipFill>
          <a:blip r:embed="rId3"/>
          <a:stretch>
            <a:fillRect/>
          </a:stretch>
        </p:blipFill>
        <p:spPr>
          <a:xfrm>
            <a:off x="7607984" y="2057145"/>
            <a:ext cx="904409" cy="748659"/>
          </a:xfrm>
          <a:prstGeom prst="rect">
            <a:avLst/>
          </a:prstGeom>
        </p:spPr>
      </p:pic>
      <p:pic>
        <p:nvPicPr>
          <p:cNvPr id="6" name="Picture 5"/>
          <p:cNvPicPr>
            <a:picLocks noChangeAspect="1"/>
          </p:cNvPicPr>
          <p:nvPr/>
        </p:nvPicPr>
        <p:blipFill>
          <a:blip r:embed="rId4"/>
          <a:stretch>
            <a:fillRect/>
          </a:stretch>
        </p:blipFill>
        <p:spPr>
          <a:xfrm>
            <a:off x="4580392" y="731707"/>
            <a:ext cx="537396" cy="537661"/>
          </a:xfrm>
          <a:prstGeom prst="rect">
            <a:avLst/>
          </a:prstGeom>
        </p:spPr>
      </p:pic>
      <p:pic>
        <p:nvPicPr>
          <p:cNvPr id="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p:nvPr/>
        </p:nvPicPr>
        <p:blipFill>
          <a:blip r:embed="rId6"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sp>
        <p:nvSpPr>
          <p:cNvPr id="9" name="TextBox 8"/>
          <p:cNvSpPr txBox="1"/>
          <p:nvPr/>
        </p:nvSpPr>
        <p:spPr>
          <a:xfrm>
            <a:off x="3743855" y="242242"/>
            <a:ext cx="438222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Historical Records Archiving</a:t>
            </a:r>
            <a:endParaRPr lang="en-ZA" dirty="0"/>
          </a:p>
        </p:txBody>
      </p:sp>
    </p:spTree>
    <p:extLst>
      <p:ext uri="{BB962C8B-B14F-4D97-AF65-F5344CB8AC3E}">
        <p14:creationId xmlns:p14="http://schemas.microsoft.com/office/powerpoint/2010/main" val="16468870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0739406-B01A-4FB1-972E-3943F7F16DA4}" type="slidenum">
              <a:rPr lang="en-ZA" smtClean="0"/>
              <a:t>68</a:t>
            </a:fld>
            <a:endParaRPr lang="en-ZA"/>
          </a:p>
        </p:txBody>
      </p:sp>
      <p:pic>
        <p:nvPicPr>
          <p:cNvPr id="3" name="Picture 2"/>
          <p:cNvPicPr>
            <a:picLocks noChangeAspect="1"/>
          </p:cNvPicPr>
          <p:nvPr/>
        </p:nvPicPr>
        <p:blipFill>
          <a:blip r:embed="rId2"/>
          <a:stretch>
            <a:fillRect/>
          </a:stretch>
        </p:blipFill>
        <p:spPr>
          <a:xfrm>
            <a:off x="1103091" y="0"/>
            <a:ext cx="9985818" cy="6858000"/>
          </a:xfrm>
          <a:prstGeom prst="rect">
            <a:avLst/>
          </a:prstGeom>
        </p:spPr>
      </p:pic>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14" y="0"/>
            <a:ext cx="1003878" cy="4341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4" cstate="print">
            <a:extLst>
              <a:ext uri="{28A0092B-C50C-407E-A947-70E740481C1C}">
                <a14:useLocalDpi xmlns:a14="http://schemas.microsoft.com/office/drawing/2010/main" val="0"/>
              </a:ext>
            </a:extLst>
          </a:blip>
          <a:stretch>
            <a:fillRect/>
          </a:stretch>
        </p:blipFill>
        <p:spPr>
          <a:xfrm>
            <a:off x="11090564" y="34928"/>
            <a:ext cx="1064492" cy="325293"/>
          </a:xfrm>
          <a:prstGeom prst="rect">
            <a:avLst/>
          </a:prstGeom>
        </p:spPr>
      </p:pic>
    </p:spTree>
    <p:extLst>
      <p:ext uri="{BB962C8B-B14F-4D97-AF65-F5344CB8AC3E}">
        <p14:creationId xmlns:p14="http://schemas.microsoft.com/office/powerpoint/2010/main" val="21224443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0739406-B01A-4FB1-972E-3943F7F16DA4}" type="slidenum">
              <a:rPr lang="en-ZA" smtClean="0"/>
              <a:t>69</a:t>
            </a:fld>
            <a:endParaRPr lang="en-ZA"/>
          </a:p>
        </p:txBody>
      </p:sp>
      <p:pic>
        <p:nvPicPr>
          <p:cNvPr id="3" name="Picture 2"/>
          <p:cNvPicPr>
            <a:picLocks noChangeAspect="1"/>
          </p:cNvPicPr>
          <p:nvPr/>
        </p:nvPicPr>
        <p:blipFill>
          <a:blip r:embed="rId2"/>
          <a:stretch>
            <a:fillRect/>
          </a:stretch>
        </p:blipFill>
        <p:spPr>
          <a:xfrm>
            <a:off x="1105241" y="0"/>
            <a:ext cx="9981518" cy="6858000"/>
          </a:xfrm>
          <a:prstGeom prst="rect">
            <a:avLst/>
          </a:prstGeom>
        </p:spPr>
      </p:pic>
    </p:spTree>
    <p:extLst>
      <p:ext uri="{BB962C8B-B14F-4D97-AF65-F5344CB8AC3E}">
        <p14:creationId xmlns:p14="http://schemas.microsoft.com/office/powerpoint/2010/main" val="37106809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697" y="2020515"/>
            <a:ext cx="12100607" cy="2816969"/>
          </a:xfrm>
          <a:prstGeom prst="rect">
            <a:avLst/>
          </a:prstGeom>
        </p:spPr>
      </p:pic>
      <p:sp>
        <p:nvSpPr>
          <p:cNvPr id="3" name="TextBox 2"/>
          <p:cNvSpPr txBox="1"/>
          <p:nvPr/>
        </p:nvSpPr>
        <p:spPr>
          <a:xfrm>
            <a:off x="1682151" y="483079"/>
            <a:ext cx="8591909"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a:t>Web Portal database tables with Primary and Foreign Key Details</a:t>
            </a:r>
          </a:p>
        </p:txBody>
      </p:sp>
      <p:graphicFrame>
        <p:nvGraphicFramePr>
          <p:cNvPr id="4" name="Object 3"/>
          <p:cNvGraphicFramePr>
            <a:graphicFrameLocks noChangeAspect="1"/>
          </p:cNvGraphicFramePr>
          <p:nvPr>
            <p:extLst>
              <p:ext uri="{D42A27DB-BD31-4B8C-83A1-F6EECF244321}">
                <p14:modId xmlns:p14="http://schemas.microsoft.com/office/powerpoint/2010/main" val="2541834568"/>
              </p:ext>
            </p:extLst>
          </p:nvPr>
        </p:nvGraphicFramePr>
        <p:xfrm>
          <a:off x="5361709" y="5213425"/>
          <a:ext cx="914400" cy="792163"/>
        </p:xfrm>
        <a:graphic>
          <a:graphicData uri="http://schemas.openxmlformats.org/presentationml/2006/ole">
            <mc:AlternateContent xmlns:mc="http://schemas.openxmlformats.org/markup-compatibility/2006">
              <mc:Choice xmlns:v="urn:schemas-microsoft-com:vml" Requires="v">
                <p:oleObj spid="_x0000_s2255" name="Worksheet" showAsIcon="1" r:id="rId4" imgW="914400" imgH="792360" progId="Excel.Sheet.12">
                  <p:embed/>
                </p:oleObj>
              </mc:Choice>
              <mc:Fallback>
                <p:oleObj name="Worksheet" showAsIcon="1" r:id="rId4" imgW="914400" imgH="792360" progId="Excel.Sheet.12">
                  <p:embed/>
                  <p:pic>
                    <p:nvPicPr>
                      <p:cNvPr id="0" name=""/>
                      <p:cNvPicPr/>
                      <p:nvPr/>
                    </p:nvPicPr>
                    <p:blipFill>
                      <a:blip r:embed="rId5"/>
                      <a:stretch>
                        <a:fillRect/>
                      </a:stretch>
                    </p:blipFill>
                    <p:spPr>
                      <a:xfrm>
                        <a:off x="5361709" y="5213425"/>
                        <a:ext cx="914400" cy="792163"/>
                      </a:xfrm>
                      <a:prstGeom prst="rect">
                        <a:avLst/>
                      </a:prstGeom>
                    </p:spPr>
                  </p:pic>
                </p:oleObj>
              </mc:Fallback>
            </mc:AlternateContent>
          </a:graphicData>
        </a:graphic>
      </p:graphicFrame>
      <p:pic>
        <p:nvPicPr>
          <p:cNvPr id="5" name="Picture 4"/>
          <p:cNvPicPr/>
          <p:nvPr/>
        </p:nvPicPr>
        <p:blipFill>
          <a:blip r:embed="rId6"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6" name="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70739406-B01A-4FB1-972E-3943F7F16DA4}" type="slidenum">
              <a:rPr lang="en-ZA" smtClean="0"/>
              <a:t>7</a:t>
            </a:fld>
            <a:endParaRPr lang="en-ZA"/>
          </a:p>
        </p:txBody>
      </p:sp>
    </p:spTree>
    <p:extLst>
      <p:ext uri="{BB962C8B-B14F-4D97-AF65-F5344CB8AC3E}">
        <p14:creationId xmlns:p14="http://schemas.microsoft.com/office/powerpoint/2010/main" val="12205799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0739406-B01A-4FB1-972E-3943F7F16DA4}" type="slidenum">
              <a:rPr lang="en-ZA" smtClean="0"/>
              <a:t>70</a:t>
            </a:fld>
            <a:endParaRPr lang="en-ZA"/>
          </a:p>
        </p:txBody>
      </p:sp>
      <p:pic>
        <p:nvPicPr>
          <p:cNvPr id="4" name="Picture 3"/>
          <p:cNvPicPr>
            <a:picLocks noChangeAspect="1"/>
          </p:cNvPicPr>
          <p:nvPr/>
        </p:nvPicPr>
        <p:blipFill>
          <a:blip r:embed="rId2"/>
          <a:stretch>
            <a:fillRect/>
          </a:stretch>
        </p:blipFill>
        <p:spPr>
          <a:xfrm>
            <a:off x="3195614" y="777783"/>
            <a:ext cx="2204132" cy="5502459"/>
          </a:xfrm>
          <a:prstGeom prst="rect">
            <a:avLst/>
          </a:prstGeom>
        </p:spPr>
      </p:pic>
      <p:pic>
        <p:nvPicPr>
          <p:cNvPr id="5" name="Picture 4"/>
          <p:cNvPicPr>
            <a:picLocks noChangeAspect="1"/>
          </p:cNvPicPr>
          <p:nvPr/>
        </p:nvPicPr>
        <p:blipFill>
          <a:blip r:embed="rId3"/>
          <a:stretch>
            <a:fillRect/>
          </a:stretch>
        </p:blipFill>
        <p:spPr>
          <a:xfrm>
            <a:off x="5616748" y="777783"/>
            <a:ext cx="2441864" cy="1272886"/>
          </a:xfrm>
          <a:prstGeom prst="rect">
            <a:avLst/>
          </a:prstGeom>
        </p:spPr>
      </p:pic>
      <p:sp>
        <p:nvSpPr>
          <p:cNvPr id="6" name="TextBox 5"/>
          <p:cNvSpPr txBox="1"/>
          <p:nvPr/>
        </p:nvSpPr>
        <p:spPr>
          <a:xfrm>
            <a:off x="2943629" y="164477"/>
            <a:ext cx="5592504"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Production Source Existing Tables Details</a:t>
            </a:r>
            <a:endParaRPr lang="en-ZA" dirty="0"/>
          </a:p>
        </p:txBody>
      </p:sp>
    </p:spTree>
    <p:extLst>
      <p:ext uri="{BB962C8B-B14F-4D97-AF65-F5344CB8AC3E}">
        <p14:creationId xmlns:p14="http://schemas.microsoft.com/office/powerpoint/2010/main" val="16933106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0739406-B01A-4FB1-972E-3943F7F16DA4}" type="slidenum">
              <a:rPr lang="en-ZA" smtClean="0"/>
              <a:t>71</a:t>
            </a:fld>
            <a:endParaRPr lang="en-ZA"/>
          </a:p>
        </p:txBody>
      </p:sp>
      <p:pic>
        <p:nvPicPr>
          <p:cNvPr id="3" name="Picture 2"/>
          <p:cNvPicPr>
            <a:picLocks noChangeAspect="1"/>
          </p:cNvPicPr>
          <p:nvPr/>
        </p:nvPicPr>
        <p:blipFill>
          <a:blip r:embed="rId2"/>
          <a:stretch>
            <a:fillRect/>
          </a:stretch>
        </p:blipFill>
        <p:spPr>
          <a:xfrm>
            <a:off x="3957072" y="1093877"/>
            <a:ext cx="4277854" cy="5667768"/>
          </a:xfrm>
          <a:prstGeom prst="rect">
            <a:avLst/>
          </a:prstGeom>
        </p:spPr>
      </p:pic>
      <p:pic>
        <p:nvPicPr>
          <p:cNvPr id="4" name="Picture 3"/>
          <p:cNvPicPr>
            <a:picLocks noChangeAspect="1"/>
          </p:cNvPicPr>
          <p:nvPr/>
        </p:nvPicPr>
        <p:blipFill>
          <a:blip r:embed="rId3"/>
          <a:stretch>
            <a:fillRect/>
          </a:stretch>
        </p:blipFill>
        <p:spPr>
          <a:xfrm>
            <a:off x="4451082" y="556216"/>
            <a:ext cx="537396" cy="537661"/>
          </a:xfrm>
          <a:prstGeom prst="rect">
            <a:avLst/>
          </a:prstGeom>
        </p:spPr>
      </p:pic>
      <p:sp>
        <p:nvSpPr>
          <p:cNvPr id="5" name="TextBox 4"/>
          <p:cNvSpPr txBox="1"/>
          <p:nvPr/>
        </p:nvSpPr>
        <p:spPr>
          <a:xfrm>
            <a:off x="3769469" y="119124"/>
            <a:ext cx="438222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err="1" smtClean="0"/>
              <a:t>Maitenance</a:t>
            </a:r>
            <a:endParaRPr lang="en-ZA" dirty="0"/>
          </a:p>
        </p:txBody>
      </p:sp>
      <p:pic>
        <p:nvPicPr>
          <p:cNvPr id="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p:nvPr/>
        </p:nvPicPr>
        <p:blipFill>
          <a:blip r:embed="rId5"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spTree>
    <p:extLst>
      <p:ext uri="{BB962C8B-B14F-4D97-AF65-F5344CB8AC3E}">
        <p14:creationId xmlns:p14="http://schemas.microsoft.com/office/powerpoint/2010/main" val="18775776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0739406-B01A-4FB1-972E-3943F7F16DA4}" type="slidenum">
              <a:rPr lang="en-ZA" smtClean="0"/>
              <a:t>72</a:t>
            </a:fld>
            <a:endParaRPr lang="en-ZA"/>
          </a:p>
        </p:txBody>
      </p:sp>
      <p:pic>
        <p:nvPicPr>
          <p:cNvPr id="3" name="Picture 2"/>
          <p:cNvPicPr>
            <a:picLocks noChangeAspect="1"/>
          </p:cNvPicPr>
          <p:nvPr/>
        </p:nvPicPr>
        <p:blipFill>
          <a:blip r:embed="rId2"/>
          <a:stretch>
            <a:fillRect/>
          </a:stretch>
        </p:blipFill>
        <p:spPr>
          <a:xfrm>
            <a:off x="3998621" y="1084641"/>
            <a:ext cx="4194759" cy="5667768"/>
          </a:xfrm>
          <a:prstGeom prst="rect">
            <a:avLst/>
          </a:prstGeom>
        </p:spPr>
      </p:pic>
      <p:pic>
        <p:nvPicPr>
          <p:cNvPr id="4" name="Picture 3"/>
          <p:cNvPicPr>
            <a:picLocks noChangeAspect="1"/>
          </p:cNvPicPr>
          <p:nvPr/>
        </p:nvPicPr>
        <p:blipFill>
          <a:blip r:embed="rId3"/>
          <a:stretch>
            <a:fillRect/>
          </a:stretch>
        </p:blipFill>
        <p:spPr>
          <a:xfrm>
            <a:off x="4558637" y="690790"/>
            <a:ext cx="488542" cy="488783"/>
          </a:xfrm>
          <a:prstGeom prst="rect">
            <a:avLst/>
          </a:prstGeom>
        </p:spPr>
      </p:pic>
      <p:sp>
        <p:nvSpPr>
          <p:cNvPr id="7" name="TextBox 6"/>
          <p:cNvSpPr txBox="1"/>
          <p:nvPr/>
        </p:nvSpPr>
        <p:spPr>
          <a:xfrm>
            <a:off x="3769469" y="119124"/>
            <a:ext cx="438222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Maintenance</a:t>
            </a:r>
            <a:endParaRPr lang="en-ZA" dirty="0"/>
          </a:p>
        </p:txBody>
      </p:sp>
      <p:pic>
        <p:nvPicPr>
          <p:cNvPr id="8"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p:nvPr/>
        </p:nvPicPr>
        <p:blipFill>
          <a:blip r:embed="rId5"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spTree>
    <p:extLst>
      <p:ext uri="{BB962C8B-B14F-4D97-AF65-F5344CB8AC3E}">
        <p14:creationId xmlns:p14="http://schemas.microsoft.com/office/powerpoint/2010/main" val="26003679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0739406-B01A-4FB1-972E-3943F7F16DA4}" type="slidenum">
              <a:rPr lang="en-ZA" smtClean="0"/>
              <a:t>73</a:t>
            </a:fld>
            <a:endParaRPr lang="en-ZA"/>
          </a:p>
        </p:txBody>
      </p:sp>
      <p:pic>
        <p:nvPicPr>
          <p:cNvPr id="3" name="Picture 2"/>
          <p:cNvPicPr>
            <a:picLocks noChangeAspect="1"/>
          </p:cNvPicPr>
          <p:nvPr/>
        </p:nvPicPr>
        <p:blipFill>
          <a:blip r:embed="rId2"/>
          <a:stretch>
            <a:fillRect/>
          </a:stretch>
        </p:blipFill>
        <p:spPr>
          <a:xfrm>
            <a:off x="3926680" y="607294"/>
            <a:ext cx="4338640" cy="6234545"/>
          </a:xfrm>
          <a:prstGeom prst="rect">
            <a:avLst/>
          </a:prstGeom>
        </p:spPr>
      </p:pic>
      <p:sp>
        <p:nvSpPr>
          <p:cNvPr id="4" name="TextBox 3"/>
          <p:cNvSpPr txBox="1"/>
          <p:nvPr/>
        </p:nvSpPr>
        <p:spPr>
          <a:xfrm>
            <a:off x="3769469" y="119124"/>
            <a:ext cx="438222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Public Place Closure</a:t>
            </a:r>
            <a:endParaRPr lang="en-ZA" dirty="0"/>
          </a:p>
        </p:txBody>
      </p:sp>
    </p:spTree>
    <p:extLst>
      <p:ext uri="{BB962C8B-B14F-4D97-AF65-F5344CB8AC3E}">
        <p14:creationId xmlns:p14="http://schemas.microsoft.com/office/powerpoint/2010/main" val="23850786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0739406-B01A-4FB1-972E-3943F7F16DA4}" type="slidenum">
              <a:rPr lang="en-ZA" smtClean="0"/>
              <a:t>74</a:t>
            </a:fld>
            <a:endParaRPr lang="en-ZA"/>
          </a:p>
        </p:txBody>
      </p:sp>
      <p:pic>
        <p:nvPicPr>
          <p:cNvPr id="3" name="Picture 2"/>
          <p:cNvPicPr>
            <a:picLocks noChangeAspect="1"/>
          </p:cNvPicPr>
          <p:nvPr/>
        </p:nvPicPr>
        <p:blipFill>
          <a:blip r:embed="rId2"/>
          <a:stretch>
            <a:fillRect/>
          </a:stretch>
        </p:blipFill>
        <p:spPr>
          <a:xfrm>
            <a:off x="3855585" y="579583"/>
            <a:ext cx="4296104" cy="6234545"/>
          </a:xfrm>
          <a:prstGeom prst="rect">
            <a:avLst/>
          </a:prstGeom>
        </p:spPr>
      </p:pic>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4"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sp>
        <p:nvSpPr>
          <p:cNvPr id="6" name="TextBox 5"/>
          <p:cNvSpPr txBox="1"/>
          <p:nvPr/>
        </p:nvSpPr>
        <p:spPr>
          <a:xfrm>
            <a:off x="3769469" y="119124"/>
            <a:ext cx="438222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Duplications</a:t>
            </a:r>
            <a:endParaRPr lang="en-ZA" dirty="0"/>
          </a:p>
        </p:txBody>
      </p:sp>
    </p:spTree>
    <p:extLst>
      <p:ext uri="{BB962C8B-B14F-4D97-AF65-F5344CB8AC3E}">
        <p14:creationId xmlns:p14="http://schemas.microsoft.com/office/powerpoint/2010/main" val="24503841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0739406-B01A-4FB1-972E-3943F7F16DA4}" type="slidenum">
              <a:rPr lang="en-ZA" smtClean="0"/>
              <a:t>75</a:t>
            </a:fld>
            <a:endParaRPr lang="en-ZA"/>
          </a:p>
        </p:txBody>
      </p:sp>
      <p:pic>
        <p:nvPicPr>
          <p:cNvPr id="4" name="Picture 3"/>
          <p:cNvPicPr>
            <a:picLocks noChangeAspect="1"/>
          </p:cNvPicPr>
          <p:nvPr/>
        </p:nvPicPr>
        <p:blipFill>
          <a:blip r:embed="rId2"/>
          <a:stretch>
            <a:fillRect/>
          </a:stretch>
        </p:blipFill>
        <p:spPr>
          <a:xfrm>
            <a:off x="3994808" y="1167772"/>
            <a:ext cx="4202385" cy="5667768"/>
          </a:xfrm>
          <a:prstGeom prst="rect">
            <a:avLst/>
          </a:prstGeom>
        </p:spPr>
      </p:pic>
      <p:pic>
        <p:nvPicPr>
          <p:cNvPr id="5" name="Picture 4"/>
          <p:cNvPicPr>
            <a:picLocks noChangeAspect="1"/>
          </p:cNvPicPr>
          <p:nvPr/>
        </p:nvPicPr>
        <p:blipFill>
          <a:blip r:embed="rId3"/>
          <a:stretch>
            <a:fillRect/>
          </a:stretch>
        </p:blipFill>
        <p:spPr>
          <a:xfrm>
            <a:off x="4549404" y="709259"/>
            <a:ext cx="488542" cy="488783"/>
          </a:xfrm>
          <a:prstGeom prst="rect">
            <a:avLst/>
          </a:prstGeom>
        </p:spPr>
      </p:pic>
      <p:sp>
        <p:nvSpPr>
          <p:cNvPr id="6" name="TextBox 5"/>
          <p:cNvSpPr txBox="1"/>
          <p:nvPr/>
        </p:nvSpPr>
        <p:spPr>
          <a:xfrm>
            <a:off x="3769469" y="119124"/>
            <a:ext cx="438222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Incorporation preparation</a:t>
            </a:r>
            <a:endParaRPr lang="en-ZA" dirty="0"/>
          </a:p>
        </p:txBody>
      </p:sp>
      <p:pic>
        <p:nvPicPr>
          <p:cNvPr id="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1382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0739406-B01A-4FB1-972E-3943F7F16DA4}" type="slidenum">
              <a:rPr lang="en-ZA" smtClean="0"/>
              <a:t>76</a:t>
            </a:fld>
            <a:endParaRPr lang="en-ZA"/>
          </a:p>
        </p:txBody>
      </p:sp>
      <p:pic>
        <p:nvPicPr>
          <p:cNvPr id="3" name="Picture 2"/>
          <p:cNvPicPr>
            <a:picLocks noChangeAspect="1"/>
          </p:cNvPicPr>
          <p:nvPr/>
        </p:nvPicPr>
        <p:blipFill>
          <a:blip r:embed="rId2"/>
          <a:stretch>
            <a:fillRect/>
          </a:stretch>
        </p:blipFill>
        <p:spPr>
          <a:xfrm>
            <a:off x="1556992" y="274784"/>
            <a:ext cx="9078016" cy="6234545"/>
          </a:xfrm>
          <a:prstGeom prst="rect">
            <a:avLst/>
          </a:prstGeom>
        </p:spPr>
      </p:pic>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13" y="0"/>
            <a:ext cx="1409701" cy="609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4" cstate="print">
            <a:extLst>
              <a:ext uri="{28A0092B-C50C-407E-A947-70E740481C1C}">
                <a14:useLocalDpi xmlns:a14="http://schemas.microsoft.com/office/drawing/2010/main" val="0"/>
              </a:ext>
            </a:extLst>
          </a:blip>
          <a:stretch>
            <a:fillRect/>
          </a:stretch>
        </p:blipFill>
        <p:spPr>
          <a:xfrm>
            <a:off x="10677234" y="90344"/>
            <a:ext cx="1339273" cy="202912"/>
          </a:xfrm>
          <a:prstGeom prst="rect">
            <a:avLst/>
          </a:prstGeom>
        </p:spPr>
      </p:pic>
    </p:spTree>
    <p:extLst>
      <p:ext uri="{BB962C8B-B14F-4D97-AF65-F5344CB8AC3E}">
        <p14:creationId xmlns:p14="http://schemas.microsoft.com/office/powerpoint/2010/main" val="41377759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0739406-B01A-4FB1-972E-3943F7F16DA4}" type="slidenum">
              <a:rPr lang="en-ZA" smtClean="0"/>
              <a:t>77</a:t>
            </a:fld>
            <a:endParaRPr lang="en-ZA"/>
          </a:p>
        </p:txBody>
      </p:sp>
      <p:pic>
        <p:nvPicPr>
          <p:cNvPr id="3" name="Picture 2"/>
          <p:cNvPicPr>
            <a:picLocks noChangeAspect="1"/>
          </p:cNvPicPr>
          <p:nvPr/>
        </p:nvPicPr>
        <p:blipFill>
          <a:blip r:embed="rId2"/>
          <a:stretch>
            <a:fillRect/>
          </a:stretch>
        </p:blipFill>
        <p:spPr>
          <a:xfrm>
            <a:off x="5157322" y="828796"/>
            <a:ext cx="1755434" cy="5667768"/>
          </a:xfrm>
          <a:prstGeom prst="rect">
            <a:avLst/>
          </a:prstGeom>
        </p:spPr>
      </p:pic>
      <p:sp>
        <p:nvSpPr>
          <p:cNvPr id="5" name="TextBox 4"/>
          <p:cNvSpPr txBox="1"/>
          <p:nvPr/>
        </p:nvSpPr>
        <p:spPr>
          <a:xfrm>
            <a:off x="4135708" y="164477"/>
            <a:ext cx="3472506"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Production Source Existing Tables Details</a:t>
            </a:r>
            <a:endParaRPr lang="en-ZA" dirty="0"/>
          </a:p>
        </p:txBody>
      </p:sp>
    </p:spTree>
    <p:extLst>
      <p:ext uri="{BB962C8B-B14F-4D97-AF65-F5344CB8AC3E}">
        <p14:creationId xmlns:p14="http://schemas.microsoft.com/office/powerpoint/2010/main" val="8954010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68833" y="1123950"/>
            <a:ext cx="7654333" cy="4610100"/>
          </a:xfrm>
          <a:prstGeom prst="rect">
            <a:avLst/>
          </a:prstGeom>
        </p:spPr>
      </p:pic>
      <p:pic>
        <p:nvPicPr>
          <p:cNvPr id="4" name="Picture 3"/>
          <p:cNvPicPr>
            <a:picLocks noChangeAspect="1"/>
          </p:cNvPicPr>
          <p:nvPr/>
        </p:nvPicPr>
        <p:blipFill>
          <a:blip r:embed="rId3"/>
          <a:stretch>
            <a:fillRect/>
          </a:stretch>
        </p:blipFill>
        <p:spPr>
          <a:xfrm>
            <a:off x="2421233" y="1276350"/>
            <a:ext cx="7654333" cy="4610100"/>
          </a:xfrm>
          <a:prstGeom prst="rect">
            <a:avLst/>
          </a:prstGeom>
        </p:spPr>
      </p:pic>
      <p:sp>
        <p:nvSpPr>
          <p:cNvPr id="7" name="TextBox 6"/>
          <p:cNvSpPr txBox="1"/>
          <p:nvPr/>
        </p:nvSpPr>
        <p:spPr>
          <a:xfrm>
            <a:off x="3174522" y="483079"/>
            <a:ext cx="6064366"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User Access Management  </a:t>
            </a:r>
            <a:endParaRPr lang="en-ZA" dirty="0"/>
          </a:p>
        </p:txBody>
      </p:sp>
      <p:pic>
        <p:nvPicPr>
          <p:cNvPr id="9" name="Picture 8"/>
          <p:cNvPicPr>
            <a:picLocks noChangeAspect="1"/>
          </p:cNvPicPr>
          <p:nvPr/>
        </p:nvPicPr>
        <p:blipFill>
          <a:blip r:embed="rId4"/>
          <a:stretch>
            <a:fillRect/>
          </a:stretch>
        </p:blipFill>
        <p:spPr>
          <a:xfrm>
            <a:off x="1055574" y="1130736"/>
            <a:ext cx="10080850" cy="5614620"/>
          </a:xfrm>
          <a:prstGeom prst="rect">
            <a:avLst/>
          </a:prstGeom>
        </p:spPr>
      </p:pic>
      <p:pic>
        <p:nvPicPr>
          <p:cNvPr id="6" name="Picture 5"/>
          <p:cNvPicPr/>
          <p:nvPr/>
        </p:nvPicPr>
        <p:blipFill>
          <a:blip r:embed="rId5"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8"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13" y="0"/>
            <a:ext cx="2114551"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70739406-B01A-4FB1-972E-3943F7F16DA4}" type="slidenum">
              <a:rPr lang="en-ZA" smtClean="0"/>
              <a:t>8</a:t>
            </a:fld>
            <a:endParaRPr lang="en-ZA"/>
          </a:p>
        </p:txBody>
      </p:sp>
    </p:spTree>
    <p:extLst>
      <p:ext uri="{BB962C8B-B14F-4D97-AF65-F5344CB8AC3E}">
        <p14:creationId xmlns:p14="http://schemas.microsoft.com/office/powerpoint/2010/main" val="571492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30037" y="551875"/>
            <a:ext cx="9531927" cy="6234545"/>
          </a:xfrm>
          <a:prstGeom prst="rect">
            <a:avLst/>
          </a:prstGeom>
        </p:spPr>
      </p:pic>
      <p:sp>
        <p:nvSpPr>
          <p:cNvPr id="3" name="TextBox 2"/>
          <p:cNvSpPr txBox="1"/>
          <p:nvPr/>
        </p:nvSpPr>
        <p:spPr>
          <a:xfrm>
            <a:off x="2380887" y="52546"/>
            <a:ext cx="7185804"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ZA" dirty="0" smtClean="0"/>
              <a:t>User Access  Login Page</a:t>
            </a:r>
            <a:endParaRPr lang="en-ZA"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0002982" y="108816"/>
            <a:ext cx="2189018" cy="389948"/>
          </a:xfrm>
          <a:prstGeom prst="rect">
            <a:avLst/>
          </a:prstGeom>
        </p:spPr>
      </p:pic>
      <p:pic>
        <p:nvPicPr>
          <p:cNvPr id="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3" y="0"/>
            <a:ext cx="1204769" cy="52098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70739406-B01A-4FB1-972E-3943F7F16DA4}" type="slidenum">
              <a:rPr lang="en-ZA" smtClean="0"/>
              <a:t>9</a:t>
            </a:fld>
            <a:endParaRPr lang="en-ZA"/>
          </a:p>
        </p:txBody>
      </p:sp>
    </p:spTree>
    <p:extLst>
      <p:ext uri="{BB962C8B-B14F-4D97-AF65-F5344CB8AC3E}">
        <p14:creationId xmlns:p14="http://schemas.microsoft.com/office/powerpoint/2010/main" val="5824702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17098</TotalTime>
  <Words>1596</Words>
  <Application>Microsoft Office PowerPoint</Application>
  <PresentationFormat>Widescreen</PresentationFormat>
  <Paragraphs>268</Paragraphs>
  <Slides>77</Slides>
  <Notes>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77</vt:i4>
      </vt:variant>
    </vt:vector>
  </HeadingPairs>
  <TitlesOfParts>
    <vt:vector size="84" baseType="lpstr">
      <vt:lpstr>Arial</vt:lpstr>
      <vt:lpstr>Calibri</vt:lpstr>
      <vt:lpstr>Calibri Light</vt:lpstr>
      <vt:lpstr>Wingdings</vt:lpstr>
      <vt:lpstr>Office Theme</vt:lpstr>
      <vt:lpstr>Worksheet</vt:lpstr>
      <vt:lpstr>Microsoft Excel 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Mahesh Ganeshan</dc:creator>
  <cp:lastModifiedBy>Mahesh Ganeshan</cp:lastModifiedBy>
  <cp:revision>360</cp:revision>
  <dcterms:created xsi:type="dcterms:W3CDTF">2018-10-08T17:06:41Z</dcterms:created>
  <dcterms:modified xsi:type="dcterms:W3CDTF">2018-10-22T07:04:34Z</dcterms:modified>
</cp:coreProperties>
</file>